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57" r:id="rId3"/>
    <p:sldId id="258" r:id="rId4"/>
    <p:sldId id="259" r:id="rId5"/>
    <p:sldId id="260" r:id="rId6"/>
    <p:sldId id="261" r:id="rId7"/>
    <p:sldId id="262" r:id="rId8"/>
    <p:sldId id="263" r:id="rId9"/>
    <p:sldId id="264" r:id="rId10"/>
    <p:sldId id="265" r:id="rId11"/>
    <p:sldId id="287" r:id="rId12"/>
    <p:sldId id="266" r:id="rId13"/>
    <p:sldId id="268" r:id="rId14"/>
    <p:sldId id="269" r:id="rId15"/>
    <p:sldId id="270" r:id="rId16"/>
    <p:sldId id="271" r:id="rId17"/>
    <p:sldId id="275" r:id="rId18"/>
    <p:sldId id="272" r:id="rId19"/>
    <p:sldId id="273" r:id="rId20"/>
    <p:sldId id="286" r:id="rId21"/>
    <p:sldId id="274" r:id="rId22"/>
    <p:sldId id="285" r:id="rId23"/>
    <p:sldId id="276" r:id="rId24"/>
    <p:sldId id="277" r:id="rId25"/>
    <p:sldId id="278" r:id="rId26"/>
    <p:sldId id="279"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84"/>
  </p:normalViewPr>
  <p:slideViewPr>
    <p:cSldViewPr snapToGrid="0" snapToObjects="1">
      <p:cViewPr varScale="1">
        <p:scale>
          <a:sx n="72" d="100"/>
          <a:sy n="72" d="100"/>
        </p:scale>
        <p:origin x="82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414B-E3B1-1541-914C-3A11CB46F1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0B2BF9-FF81-CB4E-8FFE-B01069AF1B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7E7177-AFD5-B946-9A41-38CD08CF96E0}"/>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CB36F658-4A80-3345-9452-45EBAC76A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5A917-3E83-7D49-8FC9-8201D889D0FA}"/>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203823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D592F-436B-9D42-BCF1-CA5B93BC4F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792CA4-AFB1-6C45-A8E7-557D734DC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CD9B-BFAF-1348-8F1D-101A21868A78}"/>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7AB0AA65-8167-294B-8F20-CD0995CB6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04BFA-0F78-2043-B411-E2D5D06FD50B}"/>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164285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8FC84B-A224-F84E-B16E-234F163E92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FD3763-7910-DF4E-9A61-19851F62E7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574A0-6130-1A43-9DCE-6FECF6718A73}"/>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4AF5CA88-19C4-A049-92C3-B3F1E14BD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5181C-C825-5245-81A9-F7D8B2989AB4}"/>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155245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2CDD-4806-2E4C-AA4B-92EB6A5CD2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DEB1A-79DE-864A-945D-FF1D157547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22B00-B75C-8047-9761-27243E427039}"/>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0761DD8E-2DDE-D841-A7A0-0A039FBD1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F8F27-E793-AE47-A680-02F32F87C8EF}"/>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87979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07FF-35AE-514F-857E-C3CF9B3624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D22DE2-3D3A-0144-988E-44B0D31104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4B354B-EC95-6F4A-8D53-3023692EE501}"/>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858C4FFD-B358-8944-A68A-7B6755FDD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9306A-F5C6-5641-924C-41A68B5A9F33}"/>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290875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1DFD-D3C7-D14E-B6F3-B7FF0757F4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5EF437-99B0-E042-9F8B-53316C77C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95844F-B280-9F41-AD7A-4E63649B0B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C6920C-4535-8E49-BF5C-38688B8FAB67}"/>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6" name="Footer Placeholder 5">
            <a:extLst>
              <a:ext uri="{FF2B5EF4-FFF2-40B4-BE49-F238E27FC236}">
                <a16:creationId xmlns:a16="http://schemas.microsoft.com/office/drawing/2014/main" id="{48F2C632-4D9B-3D41-9963-A554A0D97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7450C-2A81-9945-9979-47164EF876AC}"/>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170135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12DDF-667D-424B-B0F4-FC0E6335E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9041FC-363B-6348-810F-A7A42F3D5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AA4B9A-1687-F54D-814E-36F81C7B4F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44E702-6A94-C94B-AFCE-0701A15B5D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A97B17-EE5D-BF47-8C93-33711A1222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48D49E-4F55-804A-B53B-0FC67358343C}"/>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8" name="Footer Placeholder 7">
            <a:extLst>
              <a:ext uri="{FF2B5EF4-FFF2-40B4-BE49-F238E27FC236}">
                <a16:creationId xmlns:a16="http://schemas.microsoft.com/office/drawing/2014/main" id="{8B00BF62-69DB-C14A-B622-C6C9015C96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945457-56B1-6D46-B11D-F116C0C2A7C2}"/>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283415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92F3-0FD6-344A-8221-B474A6C9CA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C142FA-F9FF-B24E-9E8B-305569C33C4B}"/>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4" name="Footer Placeholder 3">
            <a:extLst>
              <a:ext uri="{FF2B5EF4-FFF2-40B4-BE49-F238E27FC236}">
                <a16:creationId xmlns:a16="http://schemas.microsoft.com/office/drawing/2014/main" id="{8E76AEBA-99AC-0C43-BCED-D2D1C8F124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F44E69-B868-AD4C-A192-6D16A794491E}"/>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15007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92AAA-1A32-AE4B-AB81-0B746E4D4559}"/>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3" name="Footer Placeholder 2">
            <a:extLst>
              <a:ext uri="{FF2B5EF4-FFF2-40B4-BE49-F238E27FC236}">
                <a16:creationId xmlns:a16="http://schemas.microsoft.com/office/drawing/2014/main" id="{B57EF638-04AC-0540-96ED-E68690E568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F1E95D-5B35-A44E-85E0-C69809F3264A}"/>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298953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7E95A-A550-864F-900A-8FDD7D843A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FD6B0E-38BE-7844-8A12-473C3B9A8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27712D-8FFA-D54C-B70A-1BFFB4C64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145AA6-138C-5845-BD1D-1CBA962AB4C6}"/>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6" name="Footer Placeholder 5">
            <a:extLst>
              <a:ext uri="{FF2B5EF4-FFF2-40B4-BE49-F238E27FC236}">
                <a16:creationId xmlns:a16="http://schemas.microsoft.com/office/drawing/2014/main" id="{2154F206-15DB-CC4E-9A74-BAF30F03D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DA029-3214-5446-AC84-04A11916120B}"/>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231469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0E1A6-7F53-E446-9604-E1E6AFDB7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061177-4CB2-1B4D-879C-809F9DE92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F47D7-2BCC-8541-9B06-0BD34AAC0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C6CD12-61B9-8C4C-9500-83CD8E3B3CBE}"/>
              </a:ext>
            </a:extLst>
          </p:cNvPr>
          <p:cNvSpPr>
            <a:spLocks noGrp="1"/>
          </p:cNvSpPr>
          <p:nvPr>
            <p:ph type="dt" sz="half" idx="10"/>
          </p:nvPr>
        </p:nvSpPr>
        <p:spPr/>
        <p:txBody>
          <a:bodyPr/>
          <a:lstStyle/>
          <a:p>
            <a:fld id="{31018C0F-1AA2-9F40-ADE5-4287A7FDE67A}" type="datetimeFigureOut">
              <a:rPr lang="en-US" smtClean="0"/>
              <a:t>10/7/2020</a:t>
            </a:fld>
            <a:endParaRPr lang="en-US"/>
          </a:p>
        </p:txBody>
      </p:sp>
      <p:sp>
        <p:nvSpPr>
          <p:cNvPr id="6" name="Footer Placeholder 5">
            <a:extLst>
              <a:ext uri="{FF2B5EF4-FFF2-40B4-BE49-F238E27FC236}">
                <a16:creationId xmlns:a16="http://schemas.microsoft.com/office/drawing/2014/main" id="{492BD516-A007-DF4F-996C-558F3DDE3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F651D-0D23-CE46-B615-BE56177FF0AD}"/>
              </a:ext>
            </a:extLst>
          </p:cNvPr>
          <p:cNvSpPr>
            <a:spLocks noGrp="1"/>
          </p:cNvSpPr>
          <p:nvPr>
            <p:ph type="sldNum" sz="quarter" idx="12"/>
          </p:nvPr>
        </p:nvSpPr>
        <p:spPr/>
        <p:txBody>
          <a:bodyPr/>
          <a:lstStyle/>
          <a:p>
            <a:fld id="{458D6CA9-D375-674D-BB53-99B61FD44537}" type="slidenum">
              <a:rPr lang="en-US" smtClean="0"/>
              <a:t>‹#›</a:t>
            </a:fld>
            <a:endParaRPr lang="en-US"/>
          </a:p>
        </p:txBody>
      </p:sp>
    </p:spTree>
    <p:extLst>
      <p:ext uri="{BB962C8B-B14F-4D97-AF65-F5344CB8AC3E}">
        <p14:creationId xmlns:p14="http://schemas.microsoft.com/office/powerpoint/2010/main" val="390091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35B0A4-2B7B-1D49-B04C-FB326EF9B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D44C1E-5421-AE4A-9144-B3D037C65E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1048B-BD66-D141-9D36-FAE05B2F33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18C0F-1AA2-9F40-ADE5-4287A7FDE67A}" type="datetimeFigureOut">
              <a:rPr lang="en-US" smtClean="0"/>
              <a:t>10/7/2020</a:t>
            </a:fld>
            <a:endParaRPr lang="en-US"/>
          </a:p>
        </p:txBody>
      </p:sp>
      <p:sp>
        <p:nvSpPr>
          <p:cNvPr id="5" name="Footer Placeholder 4">
            <a:extLst>
              <a:ext uri="{FF2B5EF4-FFF2-40B4-BE49-F238E27FC236}">
                <a16:creationId xmlns:a16="http://schemas.microsoft.com/office/drawing/2014/main" id="{5C4517B8-5069-F440-A306-BCA72708E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A488A5-E8EB-1D42-9272-FA049D50D1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D6CA9-D375-674D-BB53-99B61FD44537}" type="slidenum">
              <a:rPr lang="en-US" smtClean="0"/>
              <a:t>‹#›</a:t>
            </a:fld>
            <a:endParaRPr lang="en-US"/>
          </a:p>
        </p:txBody>
      </p:sp>
    </p:spTree>
    <p:extLst>
      <p:ext uri="{BB962C8B-B14F-4D97-AF65-F5344CB8AC3E}">
        <p14:creationId xmlns:p14="http://schemas.microsoft.com/office/powerpoint/2010/main" val="7494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28C78-ADD0-4CC4-AE59-A939CA0BE6AA}"/>
              </a:ext>
            </a:extLst>
          </p:cNvPr>
          <p:cNvSpPr>
            <a:spLocks noGrp="1"/>
          </p:cNvSpPr>
          <p:nvPr>
            <p:ph idx="1"/>
          </p:nvPr>
        </p:nvSpPr>
        <p:spPr/>
        <p:txBody>
          <a:bodyPr/>
          <a:lstStyle/>
          <a:p>
            <a:pPr marL="0" indent="0">
              <a:buNone/>
            </a:pPr>
            <a:r>
              <a:rPr lang="en-US" sz="1800" dirty="0">
                <a:effectLst/>
                <a:latin typeface="Times New Roman" panose="02020603050405020304" pitchFamily="18" charset="0"/>
                <a:ea typeface="Times New Roman" panose="02020603050405020304" pitchFamily="18" charset="0"/>
              </a:rPr>
              <a:t>Every place of employment is different. What is feasible and appropriate for any one</a:t>
            </a:r>
            <a:r>
              <a:rPr lang="en-US" sz="1800" strike="sngStrike"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place of employment depends on its size, location and other unique characteristics. To help employers develop a sound approach, the NCA is pleased to make this sample PowerPoint available. Neither the association nor its individual members intend this document to be a definitive statement of the protocols and procedures that are applicable to each place of employment. Nor are they endeavoring to provide legal or other professional advice. This document should NOT be construed as legal advice or any other expression of the scope or nature of an employer’s legal obligation to provide employment and a safe place of employment to its employees, particularly under the unprecedented circumstances that the COVID-19 outbreak has created. In addition, new and better information could well supersede the information included in this document. As the situation evolves, employers should continue to monitor the en</a:t>
            </a:r>
            <a:r>
              <a:rPr lang="en-US" sz="1800" dirty="0">
                <a:solidFill>
                  <a:srgbClr val="000000"/>
                </a:solidFill>
                <a:effectLst/>
                <a:latin typeface="Times New Roman" panose="02020603050405020304" pitchFamily="18" charset="0"/>
                <a:ea typeface="Times New Roman" panose="02020603050405020304" pitchFamily="18" charset="0"/>
              </a:rPr>
              <a:t>vironment in which they are working and related developments and react accordingly.</a:t>
            </a:r>
          </a:p>
          <a:p>
            <a:pPr marL="0" indent="0">
              <a:buNone/>
            </a:pPr>
            <a:r>
              <a:rPr lang="en-US" sz="1800" dirty="0">
                <a:solidFill>
                  <a:srgbClr val="000000"/>
                </a:solidFill>
                <a:latin typeface="Times New Roman" panose="02020603050405020304" pitchFamily="18" charset="0"/>
                <a:ea typeface="Times New Roman" panose="02020603050405020304" pitchFamily="18" charset="0"/>
              </a:rPr>
              <a:t>Last Updated on 9/23/2020.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76165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AC21B4C-7299-E941-A9F3-1DF7D16ACB69}"/>
              </a:ext>
            </a:extLst>
          </p:cNvPr>
          <p:cNvSpPr/>
          <p:nvPr/>
        </p:nvSpPr>
        <p:spPr>
          <a:xfrm>
            <a:off x="1156009" y="1061089"/>
            <a:ext cx="9145279" cy="4708981"/>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600" dirty="0">
                <a:ea typeface="Times New Roman" panose="02020603050405020304" pitchFamily="18" charset="0"/>
              </a:rPr>
              <a:t>Construction and maintenance activities within occupied homes, office buildings, and other establishments, present unique hazards with regards to COVID-19 exposures </a:t>
            </a:r>
          </a:p>
          <a:p>
            <a:pPr marL="342900" marR="0" lvl="0" indent="-342900">
              <a:spcBef>
                <a:spcPts val="0"/>
              </a:spcBef>
              <a:spcAft>
                <a:spcPts val="0"/>
              </a:spcAft>
              <a:buFont typeface="Symbol" pitchFamily="2" charset="2"/>
              <a:buChar char=""/>
            </a:pPr>
            <a:endParaRPr lang="en-US" sz="3200" dirty="0">
              <a:ea typeface="Times New Roman" panose="02020603050405020304" pitchFamily="18" charset="0"/>
            </a:endParaRPr>
          </a:p>
          <a:p>
            <a:pPr marL="800100" lvl="1" indent="-342900">
              <a:buFont typeface="Symbol" pitchFamily="2" charset="2"/>
              <a:buChar char=""/>
            </a:pPr>
            <a:r>
              <a:rPr lang="en-US" sz="3200" dirty="0">
                <a:ea typeface="Times New Roman" panose="02020603050405020304" pitchFamily="18" charset="0"/>
              </a:rPr>
              <a:t>Everyone working within such establishments should evaluate the specific hazards when determining best practices related to COVID-19</a:t>
            </a:r>
            <a:endParaRPr lang="en-US" sz="3200" dirty="0">
              <a:effectLst/>
              <a:ea typeface="Times New Roman" panose="02020603050405020304" pitchFamily="18" charset="0"/>
            </a:endParaRPr>
          </a:p>
          <a:p>
            <a:pPr marL="457200" marR="0">
              <a:spcBef>
                <a:spcPts val="0"/>
              </a:spcBef>
              <a:spcAft>
                <a:spcPts val="0"/>
              </a:spcAft>
            </a:pPr>
            <a:r>
              <a:rPr lang="en-US"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023B5730-3F46-CA4F-8E8F-0122359F515A}"/>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107636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AC21B4C-7299-E941-A9F3-1DF7D16ACB69}"/>
              </a:ext>
            </a:extLst>
          </p:cNvPr>
          <p:cNvSpPr/>
          <p:nvPr/>
        </p:nvSpPr>
        <p:spPr>
          <a:xfrm>
            <a:off x="245094" y="561026"/>
            <a:ext cx="11251580" cy="5016758"/>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600" dirty="0">
                <a:ea typeface="Times New Roman" panose="02020603050405020304" pitchFamily="18" charset="0"/>
              </a:rPr>
              <a:t>During this work, employees must sanitize the work areas upon arrival, throughout the workday, and immediately before departure</a:t>
            </a:r>
          </a:p>
          <a:p>
            <a:pPr marL="800100" lvl="1" indent="-342900">
              <a:buFont typeface="Symbol" pitchFamily="2" charset="2"/>
              <a:buChar char=""/>
            </a:pPr>
            <a:r>
              <a:rPr lang="en-US" sz="2800" dirty="0">
                <a:ea typeface="Times New Roman" panose="02020603050405020304" pitchFamily="18" charset="0"/>
              </a:rPr>
              <a:t>The Company will provide alcohol-based wipes for this purpose</a:t>
            </a:r>
          </a:p>
          <a:p>
            <a:pPr lvl="1"/>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600" dirty="0">
                <a:ea typeface="Times New Roman" panose="02020603050405020304" pitchFamily="18" charset="0"/>
              </a:rPr>
              <a:t>Employees should ask other occupants to keep a personal distance of six (6) feet at a minimum </a:t>
            </a:r>
          </a:p>
          <a:p>
            <a:pPr marL="800100" lvl="1" indent="-342900">
              <a:buFont typeface="Symbol" pitchFamily="2" charset="2"/>
              <a:buChar char=""/>
            </a:pPr>
            <a:r>
              <a:rPr lang="en-US" sz="2800" dirty="0">
                <a:ea typeface="Times New Roman" panose="02020603050405020304" pitchFamily="18" charset="0"/>
              </a:rPr>
              <a:t>Workers should wash or sanitize hands immediately before starting and after completing the work</a:t>
            </a:r>
            <a:endParaRPr lang="en-US" sz="2800" dirty="0">
              <a:effectLst/>
              <a:ea typeface="Times New Roman" panose="02020603050405020304" pitchFamily="18" charset="0"/>
            </a:endParaRPr>
          </a:p>
          <a:p>
            <a:pPr marL="457200" marR="0">
              <a:spcBef>
                <a:spcPts val="0"/>
              </a:spcBef>
              <a:spcAft>
                <a:spcPts val="0"/>
              </a:spcAft>
            </a:pPr>
            <a:r>
              <a:rPr lang="en-US"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81DD5FF2-E523-7440-9CE3-E579FF7844C1}"/>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875240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52F27107-2DCE-2C44-A543-6995670DA536}"/>
              </a:ext>
            </a:extLst>
          </p:cNvPr>
          <p:cNvSpPr/>
          <p:nvPr/>
        </p:nvSpPr>
        <p:spPr>
          <a:xfrm>
            <a:off x="487052" y="819984"/>
            <a:ext cx="11217893" cy="4524315"/>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The number of visitors will be limited to only those necessary for the work</a:t>
            </a:r>
            <a:endParaRPr lang="en-US" sz="3200" dirty="0">
              <a:effectLst/>
              <a:ea typeface="Times New Roman" panose="02020603050405020304" pitchFamily="18" charset="0"/>
            </a:endParaRPr>
          </a:p>
          <a:p>
            <a:pPr marL="457200" marR="0">
              <a:spcBef>
                <a:spcPts val="0"/>
              </a:spcBef>
              <a:spcAft>
                <a:spcPts val="0"/>
              </a:spcAft>
            </a:pPr>
            <a:r>
              <a:rPr lang="en-US" sz="3200" dirty="0">
                <a:ea typeface="Times New Roman" panose="02020603050405020304" pitchFamily="18" charset="0"/>
              </a:rPr>
              <a:t>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Deliveries will be permitted but should be properly coordinated in line with this plan </a:t>
            </a:r>
          </a:p>
          <a:p>
            <a:pPr marL="800100" lvl="1" indent="-342900">
              <a:buFont typeface="Symbol" pitchFamily="2" charset="2"/>
              <a:buChar char=""/>
            </a:pPr>
            <a:r>
              <a:rPr lang="en-US" sz="2800" dirty="0">
                <a:ea typeface="Times New Roman" panose="02020603050405020304" pitchFamily="18" charset="0"/>
              </a:rPr>
              <a:t>Delivery personnel should remain in their vehicles if possible</a:t>
            </a:r>
            <a:endParaRPr lang="en-US" sz="2800" dirty="0">
              <a:effectLst/>
              <a:ea typeface="Times New Roman" panose="02020603050405020304" pitchFamily="18" charset="0"/>
            </a:endParaRPr>
          </a:p>
          <a:p>
            <a:pPr marL="457200" marR="0">
              <a:spcBef>
                <a:spcPts val="0"/>
              </a:spcBef>
              <a:spcAft>
                <a:spcPts val="0"/>
              </a:spcAft>
            </a:pPr>
            <a:r>
              <a:rPr lang="en-US" sz="3200" dirty="0">
                <a:ea typeface="Times New Roman" panose="02020603050405020304" pitchFamily="18" charset="0"/>
              </a:rPr>
              <a:t>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must be screened regarding COVID-19 symptoms in advance of starting work</a:t>
            </a:r>
            <a:r>
              <a:rPr lang="en-US" dirty="0">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80C13160-8094-0547-8B1E-B34824276E3C}"/>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337016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CD86229-E51F-E24B-AFB5-6FE49B8D5F8E}"/>
              </a:ext>
            </a:extLst>
          </p:cNvPr>
          <p:cNvSpPr txBox="1"/>
          <p:nvPr/>
        </p:nvSpPr>
        <p:spPr>
          <a:xfrm>
            <a:off x="256262" y="335845"/>
            <a:ext cx="11679473" cy="6186309"/>
          </a:xfrm>
          <a:prstGeom prst="rect">
            <a:avLst/>
          </a:prstGeom>
          <a:noFill/>
        </p:spPr>
        <p:txBody>
          <a:bodyPr wrap="square" rtlCol="0">
            <a:spAutoFit/>
          </a:bodyPr>
          <a:lstStyle/>
          <a:p>
            <a:r>
              <a:rPr lang="en-US" sz="3600" b="1" dirty="0"/>
              <a:t>Personal Protective Equipment and Work Practice Controls</a:t>
            </a:r>
          </a:p>
          <a:p>
            <a:r>
              <a:rPr lang="en-US" dirty="0"/>
              <a:t> </a:t>
            </a:r>
            <a:endParaRPr lang="en-US" sz="3200" dirty="0"/>
          </a:p>
          <a:p>
            <a:pPr lvl="0"/>
            <a:r>
              <a:rPr lang="en-US" sz="3200" dirty="0"/>
              <a:t>In addition to regular PPE for workers engaged in various tasks, the Company will also provide:</a:t>
            </a:r>
          </a:p>
          <a:p>
            <a:r>
              <a:rPr lang="en-US" dirty="0"/>
              <a:t> </a:t>
            </a:r>
            <a:endParaRPr lang="en-US" sz="1600" dirty="0"/>
          </a:p>
          <a:p>
            <a:pPr marL="342900" indent="-342900">
              <a:buFont typeface="Arial" panose="020B0604020202020204" pitchFamily="34" charset="0"/>
              <a:buChar char="•"/>
            </a:pPr>
            <a:r>
              <a:rPr lang="en-US" sz="2800" dirty="0"/>
              <a:t>Gloves </a:t>
            </a:r>
            <a:r>
              <a:rPr lang="en-US" sz="2400" dirty="0"/>
              <a:t>	</a:t>
            </a:r>
          </a:p>
          <a:p>
            <a:pPr marL="800100" lvl="1" indent="-342900">
              <a:buFont typeface="Arial" panose="020B0604020202020204" pitchFamily="34" charset="0"/>
              <a:buChar char="•"/>
            </a:pPr>
            <a:r>
              <a:rPr lang="en-US" sz="2400" dirty="0"/>
              <a:t>Gloves should be worn at all times while on-site  </a:t>
            </a:r>
          </a:p>
          <a:p>
            <a:pPr marL="800100" lvl="1" indent="-342900">
              <a:buFont typeface="Arial" panose="020B0604020202020204" pitchFamily="34" charset="0"/>
              <a:buChar char="•"/>
            </a:pPr>
            <a:r>
              <a:rPr lang="en-US" sz="2400" dirty="0"/>
              <a:t>The type of glove worn should be appropriate to the task</a:t>
            </a:r>
          </a:p>
          <a:p>
            <a:pPr marL="800100" lvl="1" indent="-342900">
              <a:buFont typeface="Arial" panose="020B0604020202020204" pitchFamily="34" charset="0"/>
              <a:buChar char="•"/>
            </a:pPr>
            <a:r>
              <a:rPr lang="en-US" sz="2400" dirty="0"/>
              <a:t>If gloves are not typically required for the task, then any type of glove is acceptable, including latex gloves  </a:t>
            </a:r>
          </a:p>
          <a:p>
            <a:pPr marL="800100" lvl="1" indent="-342900">
              <a:buFont typeface="Arial" panose="020B0604020202020204" pitchFamily="34" charset="0"/>
              <a:buChar char="•"/>
            </a:pPr>
            <a:r>
              <a:rPr lang="en-US" sz="2400" dirty="0"/>
              <a:t>Employees must not share gloves</a:t>
            </a:r>
          </a:p>
          <a:p>
            <a:r>
              <a:rPr lang="en-US" sz="2400" dirty="0"/>
              <a:t> </a:t>
            </a:r>
          </a:p>
          <a:p>
            <a:pPr marL="342900" indent="-342900">
              <a:buFont typeface="Arial" panose="020B0604020202020204" pitchFamily="34" charset="0"/>
              <a:buChar char="•"/>
            </a:pPr>
            <a:r>
              <a:rPr lang="en-US" sz="2800" dirty="0"/>
              <a:t>Eye protection</a:t>
            </a:r>
            <a:r>
              <a:rPr lang="en-US" sz="2400" dirty="0"/>
              <a:t>	</a:t>
            </a:r>
          </a:p>
          <a:p>
            <a:pPr marL="800100" lvl="1" indent="-342900">
              <a:buFont typeface="Arial" panose="020B0604020202020204" pitchFamily="34" charset="0"/>
              <a:buChar char="•"/>
            </a:pPr>
            <a:r>
              <a:rPr lang="en-US" sz="2400" dirty="0"/>
              <a:t>Eye protection must be worn at all times while on-site.</a:t>
            </a:r>
          </a:p>
          <a:p>
            <a:r>
              <a:rPr lang="en-US" dirty="0"/>
              <a:t> </a:t>
            </a:r>
            <a:endParaRPr lang="en-US" sz="1600" dirty="0"/>
          </a:p>
          <a:p>
            <a:endParaRPr lang="en-US" dirty="0"/>
          </a:p>
        </p:txBody>
      </p:sp>
      <p:sp>
        <p:nvSpPr>
          <p:cNvPr id="6" name="Rectangle 5">
            <a:extLst>
              <a:ext uri="{FF2B5EF4-FFF2-40B4-BE49-F238E27FC236}">
                <a16:creationId xmlns:a16="http://schemas.microsoft.com/office/drawing/2014/main" id="{F74D10A0-5E6E-C340-8A7E-24CFF5DEE400}"/>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102443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6AFDBE2-C0CB-B442-908D-BDA5AB18F519}"/>
              </a:ext>
            </a:extLst>
          </p:cNvPr>
          <p:cNvSpPr/>
          <p:nvPr/>
        </p:nvSpPr>
        <p:spPr>
          <a:xfrm>
            <a:off x="442561" y="349788"/>
            <a:ext cx="11306875" cy="5755422"/>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600" dirty="0">
                <a:effectLst/>
                <a:ea typeface="Times New Roman" panose="02020603050405020304" pitchFamily="18" charset="0"/>
              </a:rPr>
              <a:t>Due to the current shortage of N95 respirators, the following Work Practice Controls should be followed:</a:t>
            </a:r>
          </a:p>
          <a:p>
            <a:pPr marL="457200" marR="0">
              <a:spcBef>
                <a:spcPts val="0"/>
              </a:spcBef>
              <a:spcAft>
                <a:spcPts val="0"/>
              </a:spcAft>
            </a:pPr>
            <a:r>
              <a:rPr lang="en-US" sz="3600" dirty="0">
                <a:effectLst/>
                <a:ea typeface="Times New Roman" panose="02020603050405020304" pitchFamily="18" charset="0"/>
              </a:rPr>
              <a:t> </a:t>
            </a:r>
          </a:p>
          <a:p>
            <a:pPr marL="742950" marR="0" lvl="1" indent="-285750">
              <a:spcBef>
                <a:spcPts val="0"/>
              </a:spcBef>
              <a:spcAft>
                <a:spcPts val="0"/>
              </a:spcAft>
              <a:buFont typeface="Courier New" panose="02070309020205020404" pitchFamily="49" charset="0"/>
              <a:buChar char="o"/>
            </a:pPr>
            <a:r>
              <a:rPr lang="en-US" sz="2800" dirty="0">
                <a:effectLst/>
                <a:ea typeface="Times New Roman" panose="02020603050405020304" pitchFamily="18" charset="0"/>
              </a:rPr>
              <a:t>Keep dust down by using engineering and work practice controls, specifically through the use of water delivery and dust collection systems</a:t>
            </a:r>
          </a:p>
          <a:p>
            <a:pPr marL="742950" marR="0" lvl="1" indent="-285750">
              <a:spcBef>
                <a:spcPts val="0"/>
              </a:spcBef>
              <a:spcAft>
                <a:spcPts val="0"/>
              </a:spcAft>
              <a:buFont typeface="Courier New" panose="02070309020205020404" pitchFamily="49" charset="0"/>
              <a:buChar char="o"/>
            </a:pPr>
            <a:endParaRPr lang="en-US" sz="3600" dirty="0">
              <a:effectLst/>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ea typeface="Times New Roman" panose="02020603050405020304" pitchFamily="18" charset="0"/>
              </a:rPr>
              <a:t>Limit exposure time to the extent practicable</a:t>
            </a:r>
          </a:p>
          <a:p>
            <a:pPr marL="742950" marR="0" lvl="1" indent="-285750">
              <a:spcBef>
                <a:spcPts val="0"/>
              </a:spcBef>
              <a:spcAft>
                <a:spcPts val="0"/>
              </a:spcAft>
              <a:buFont typeface="Courier New" panose="02070309020205020404" pitchFamily="49" charset="0"/>
              <a:buChar char="o"/>
            </a:pPr>
            <a:endParaRPr lang="en-US" sz="2800" dirty="0">
              <a:effectLst/>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ea typeface="Times New Roman" panose="02020603050405020304" pitchFamily="18" charset="0"/>
              </a:rPr>
              <a:t>Isolate workers in dusty operations by using a containment structure or distance to limit dust exposure to those employees who are conducting the tasks, thereby protecting nonessential workers and bystanders</a:t>
            </a:r>
          </a:p>
        </p:txBody>
      </p:sp>
      <p:sp>
        <p:nvSpPr>
          <p:cNvPr id="6" name="Rectangle 5">
            <a:extLst>
              <a:ext uri="{FF2B5EF4-FFF2-40B4-BE49-F238E27FC236}">
                <a16:creationId xmlns:a16="http://schemas.microsoft.com/office/drawing/2014/main" id="{594276A7-3B61-544A-9205-9823E6C5FD64}"/>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3452509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EEE947E-1CEC-C540-ABAF-749714E5899E}"/>
              </a:ext>
            </a:extLst>
          </p:cNvPr>
          <p:cNvSpPr txBox="1"/>
          <p:nvPr/>
        </p:nvSpPr>
        <p:spPr>
          <a:xfrm>
            <a:off x="123824" y="307945"/>
            <a:ext cx="11944350" cy="6586418"/>
          </a:xfrm>
          <a:prstGeom prst="rect">
            <a:avLst/>
          </a:prstGeom>
          <a:noFill/>
        </p:spPr>
        <p:txBody>
          <a:bodyPr wrap="square" rtlCol="0">
            <a:spAutoFit/>
          </a:bodyPr>
          <a:lstStyle/>
          <a:p>
            <a:pPr marL="571500" indent="-571500">
              <a:buFont typeface="Arial" panose="020B0604020202020204" pitchFamily="34" charset="0"/>
              <a:buChar char="•"/>
            </a:pPr>
            <a:r>
              <a:rPr lang="en-US" sz="3600" dirty="0"/>
              <a:t>The Company must institute regular housekeeping practices</a:t>
            </a:r>
          </a:p>
          <a:p>
            <a:pPr marL="914400" lvl="1" indent="-457200">
              <a:buFont typeface="Arial" panose="020B0604020202020204" pitchFamily="34" charset="0"/>
              <a:buChar char="•"/>
            </a:pPr>
            <a:r>
              <a:rPr lang="en-US" sz="3200" dirty="0"/>
              <a:t>Includes cleaning and disinfecting of tools, equipment, and work areas </a:t>
            </a:r>
          </a:p>
          <a:p>
            <a:pPr marL="914400" lvl="1" indent="-457200">
              <a:buFont typeface="Arial" panose="020B0604020202020204" pitchFamily="34" charset="0"/>
              <a:buChar char="•"/>
            </a:pPr>
            <a:r>
              <a:rPr lang="en-US" sz="3200" dirty="0"/>
              <a:t>Employees must regularly do the same in their assigned work areas</a:t>
            </a:r>
            <a:endParaRPr lang="en-US" dirty="0"/>
          </a:p>
          <a:p>
            <a:pPr marL="571500" lvl="0" indent="-571500">
              <a:buFont typeface="Arial" panose="020B0604020202020204" pitchFamily="34" charset="0"/>
              <a:buChar char="•"/>
            </a:pPr>
            <a:r>
              <a:rPr lang="en-US" sz="3600" dirty="0"/>
              <a:t>Jobsite trailers, offices and break/lunchroom areas will be cleaned at least once per day </a:t>
            </a:r>
          </a:p>
          <a:p>
            <a:pPr marL="914400" lvl="1" indent="-457200">
              <a:buFont typeface="Arial" panose="020B0604020202020204" pitchFamily="34" charset="0"/>
              <a:buChar char="•"/>
            </a:pPr>
            <a:r>
              <a:rPr lang="en-US" sz="3200" dirty="0"/>
              <a:t>Employees performing cleaning will be issued proper personal protective equipment (“PPE”), such as nitrile, latex, or vinyl gloves and gowns, as recommended by the CDC</a:t>
            </a:r>
            <a:endParaRPr lang="en-US" dirty="0"/>
          </a:p>
          <a:p>
            <a:pPr marL="571500" lvl="0" indent="-571500">
              <a:buFont typeface="Arial" panose="020B0604020202020204" pitchFamily="34" charset="0"/>
              <a:buChar char="•"/>
            </a:pPr>
            <a:r>
              <a:rPr lang="en-US" sz="3600" dirty="0"/>
              <a:t>Any trash collected from the jobsite must be changed frequently</a:t>
            </a:r>
          </a:p>
          <a:p>
            <a:endParaRPr lang="en-US" dirty="0"/>
          </a:p>
        </p:txBody>
      </p:sp>
      <p:sp>
        <p:nvSpPr>
          <p:cNvPr id="5" name="Rectangle 4">
            <a:extLst>
              <a:ext uri="{FF2B5EF4-FFF2-40B4-BE49-F238E27FC236}">
                <a16:creationId xmlns:a16="http://schemas.microsoft.com/office/drawing/2014/main" id="{EB9BFF7A-A35A-0644-8CE3-BAC5C69305F5}"/>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829888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EA88E64-763F-F84D-9542-8C2E96FBC5D8}"/>
              </a:ext>
            </a:extLst>
          </p:cNvPr>
          <p:cNvSpPr/>
          <p:nvPr/>
        </p:nvSpPr>
        <p:spPr>
          <a:xfrm>
            <a:off x="356606" y="315617"/>
            <a:ext cx="11140068" cy="5755422"/>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Any portable jobsite toilets should be cleaned and disinfected by the leasing company at least twice per week</a:t>
            </a: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The Company will provide hand wash stations, and/or hand sanitizer</a:t>
            </a:r>
          </a:p>
          <a:p>
            <a:pPr marL="800100" lvl="1" indent="-342900">
              <a:buFont typeface="Symbol" pitchFamily="2" charset="2"/>
              <a:buChar char=""/>
            </a:pPr>
            <a:r>
              <a:rPr lang="en-US" sz="2800" dirty="0">
                <a:ea typeface="Times New Roman" panose="02020603050405020304" pitchFamily="18" charset="0"/>
              </a:rPr>
              <a:t>Frequently touched items (i.e. door pulls and toilet seats) will be disinfected frequently.</a:t>
            </a:r>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Vehicles, equipment and tools must be cleaned at least once per day and before change in operator or rider.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are to be removed from the specific work area when an individual(s) is confirmed-positive for COVID-19. </a:t>
            </a:r>
          </a:p>
          <a:p>
            <a:pPr marL="800100" lvl="1" indent="-342900">
              <a:buFont typeface="Symbol" pitchFamily="2" charset="2"/>
              <a:buChar char=""/>
            </a:pPr>
            <a:r>
              <a:rPr lang="en-US" sz="2800" dirty="0">
                <a:ea typeface="Times New Roman" panose="02020603050405020304" pitchFamily="18" charset="0"/>
              </a:rPr>
              <a:t>Employees are not to return to that work area, until the area has been properly cleaned and sanitized</a:t>
            </a:r>
            <a:endParaRPr lang="en-US" sz="2800" dirty="0">
              <a:effectLst/>
              <a:ea typeface="Times New Roman" panose="02020603050405020304" pitchFamily="18" charset="0"/>
            </a:endParaRPr>
          </a:p>
        </p:txBody>
      </p:sp>
      <p:sp>
        <p:nvSpPr>
          <p:cNvPr id="6" name="Rectangle 5">
            <a:extLst>
              <a:ext uri="{FF2B5EF4-FFF2-40B4-BE49-F238E27FC236}">
                <a16:creationId xmlns:a16="http://schemas.microsoft.com/office/drawing/2014/main" id="{4A08D110-3CA7-B14F-B1B7-F01CC8DAA19E}"/>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27048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7DCDD79-BFB0-4D4A-A675-4FDFE04778CE}"/>
              </a:ext>
            </a:extLst>
          </p:cNvPr>
          <p:cNvSpPr/>
          <p:nvPr/>
        </p:nvSpPr>
        <p:spPr>
          <a:xfrm>
            <a:off x="594732" y="819984"/>
            <a:ext cx="11203258" cy="4708981"/>
          </a:xfrm>
          <a:prstGeom prst="rect">
            <a:avLst/>
          </a:prstGeom>
        </p:spPr>
        <p:txBody>
          <a:bodyPr wrap="square">
            <a:spAutoFit/>
          </a:bodyPr>
          <a:lstStyle/>
          <a:p>
            <a:pPr marR="0" lvl="0">
              <a:spcBef>
                <a:spcPts val="0"/>
              </a:spcBef>
              <a:spcAft>
                <a:spcPts val="0"/>
              </a:spcAft>
            </a:pPr>
            <a:r>
              <a:rPr lang="en-US" sz="3600" dirty="0">
                <a:effectLst/>
                <a:ea typeface="Times New Roman" panose="02020603050405020304" pitchFamily="18" charset="0"/>
              </a:rPr>
              <a:t>The Company will ensure that any disinfection shall be conducted using one of the following:</a:t>
            </a:r>
          </a:p>
          <a:p>
            <a:pPr marL="457200" marR="0">
              <a:spcBef>
                <a:spcPts val="0"/>
              </a:spcBef>
              <a:spcAft>
                <a:spcPts val="0"/>
              </a:spcAft>
            </a:pPr>
            <a:r>
              <a:rPr lang="en-US" sz="3600" dirty="0">
                <a:effectLst/>
                <a:ea typeface="Times New Roman" panose="02020603050405020304" pitchFamily="18" charset="0"/>
              </a:rPr>
              <a:t> </a:t>
            </a:r>
          </a:p>
          <a:p>
            <a:pPr marL="914400" marR="0" lvl="1" indent="-457200">
              <a:spcBef>
                <a:spcPts val="0"/>
              </a:spcBef>
              <a:spcAft>
                <a:spcPts val="0"/>
              </a:spcAft>
              <a:buFont typeface="Arial" panose="020B0604020202020204" pitchFamily="34" charset="0"/>
              <a:buChar char="•"/>
            </a:pPr>
            <a:r>
              <a:rPr lang="en-US" sz="3200" dirty="0">
                <a:effectLst/>
                <a:ea typeface="Times New Roman" panose="02020603050405020304" pitchFamily="18" charset="0"/>
              </a:rPr>
              <a:t>Common EPA-registered household disinfectant</a:t>
            </a:r>
          </a:p>
          <a:p>
            <a:pPr marL="914400" marR="0">
              <a:spcBef>
                <a:spcPts val="0"/>
              </a:spcBef>
              <a:spcAft>
                <a:spcPts val="0"/>
              </a:spcAft>
            </a:pPr>
            <a:endParaRPr lang="en-US" sz="3200" dirty="0">
              <a:effectLst/>
              <a:ea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dirty="0">
                <a:effectLst/>
                <a:ea typeface="Times New Roman" panose="02020603050405020304" pitchFamily="18" charset="0"/>
              </a:rPr>
              <a:t>Alcohol solution with at least 60% alcohol; or </a:t>
            </a:r>
          </a:p>
          <a:p>
            <a:endParaRPr lang="en-US" sz="3200" dirty="0">
              <a:effectLst/>
              <a:ea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dirty="0">
                <a:effectLst/>
                <a:ea typeface="Times New Roman" panose="02020603050405020304" pitchFamily="18" charset="0"/>
              </a:rPr>
              <a:t>Diluted household bleach solutions (if appropriate for the surface)</a:t>
            </a:r>
          </a:p>
        </p:txBody>
      </p:sp>
      <p:sp>
        <p:nvSpPr>
          <p:cNvPr id="5" name="Rectangle 4">
            <a:extLst>
              <a:ext uri="{FF2B5EF4-FFF2-40B4-BE49-F238E27FC236}">
                <a16:creationId xmlns:a16="http://schemas.microsoft.com/office/drawing/2014/main" id="{79274B89-BB0B-1943-9E6A-6016B19DD356}"/>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76277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BBEF4C-3E85-1D43-BA9A-87A386DBB7CE}"/>
              </a:ext>
            </a:extLst>
          </p:cNvPr>
          <p:cNvSpPr/>
          <p:nvPr/>
        </p:nvSpPr>
        <p:spPr>
          <a:xfrm>
            <a:off x="433038" y="405705"/>
            <a:ext cx="11325922" cy="5632311"/>
          </a:xfrm>
          <a:prstGeom prst="rect">
            <a:avLst/>
          </a:prstGeom>
        </p:spPr>
        <p:txBody>
          <a:bodyPr wrap="square">
            <a:spAutoFit/>
          </a:bodyPr>
          <a:lstStyle/>
          <a:p>
            <a:r>
              <a:rPr lang="en-US" sz="3600" b="1" dirty="0">
                <a:solidFill>
                  <a:srgbClr val="4472C4"/>
                </a:solidFill>
                <a:ea typeface="Times New Roman" panose="02020603050405020304" pitchFamily="18" charset="0"/>
              </a:rPr>
              <a:t>Jobsite Exposure Situations</a:t>
            </a:r>
          </a:p>
          <a:p>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b="1" dirty="0">
                <a:ea typeface="Calibri" panose="020F0502020204030204" pitchFamily="34" charset="0"/>
              </a:rPr>
              <a:t>Employee Exhibits COVID-19 Symptoms</a:t>
            </a:r>
            <a:endParaRPr lang="en-US" sz="3200" dirty="0">
              <a:effectLst/>
              <a:ea typeface="Calibri" panose="020F0502020204030204" pitchFamily="34" charset="0"/>
            </a:endParaRPr>
          </a:p>
          <a:p>
            <a:pPr algn="just"/>
            <a:r>
              <a:rPr lang="en-US" sz="2800" dirty="0">
                <a:ea typeface="Calibri" panose="020F0502020204030204" pitchFamily="34" charset="0"/>
              </a:rPr>
              <a:t> </a:t>
            </a:r>
            <a:endParaRPr lang="en-US" sz="2800" dirty="0">
              <a:effectLst/>
              <a:ea typeface="Calibri" panose="020F0502020204030204" pitchFamily="34" charset="0"/>
            </a:endParaRPr>
          </a:p>
          <a:p>
            <a:r>
              <a:rPr lang="en-US" sz="3200" dirty="0">
                <a:ea typeface="Calibri" panose="020F0502020204030204" pitchFamily="34" charset="0"/>
              </a:rPr>
              <a:t>If an employee exhibits COVID-19 symptoms</a:t>
            </a:r>
          </a:p>
          <a:p>
            <a:endParaRPr lang="en-US" sz="3200" dirty="0">
              <a:ea typeface="Calibri" panose="020F0502020204030204" pitchFamily="34" charset="0"/>
            </a:endParaRPr>
          </a:p>
          <a:p>
            <a:pPr marL="457200" indent="-457200">
              <a:buFont typeface="Arial" panose="020B0604020202020204" pitchFamily="34" charset="0"/>
              <a:buChar char="•"/>
            </a:pPr>
            <a:r>
              <a:rPr lang="en-US" sz="2800" dirty="0">
                <a:ea typeface="Calibri" panose="020F0502020204030204" pitchFamily="34" charset="0"/>
              </a:rPr>
              <a:t>The employee must remain at home until he or she is symptom free for 24 hours (1 full day) without the use of fever-reducing or other symptom-altering medicines (e.g., cough suppressants)</a:t>
            </a:r>
          </a:p>
          <a:p>
            <a:pPr marL="457200" indent="-457200">
              <a:buFont typeface="Arial" panose="020B0604020202020204" pitchFamily="34" charset="0"/>
              <a:buChar char="•"/>
            </a:pPr>
            <a:r>
              <a:rPr lang="en-US" sz="2800" dirty="0">
                <a:ea typeface="Calibri" panose="020F0502020204030204" pitchFamily="34" charset="0"/>
              </a:rPr>
              <a:t>The Company will similarly require an employee who reports to work with symptoms to return home until he or she is symptom free for 24 hours (1 full day) </a:t>
            </a:r>
            <a:endParaRPr lang="en-US" sz="2800" dirty="0">
              <a:effectLst/>
              <a:ea typeface="Calibri" panose="020F0502020204030204" pitchFamily="34" charset="0"/>
            </a:endParaRPr>
          </a:p>
        </p:txBody>
      </p:sp>
      <p:sp>
        <p:nvSpPr>
          <p:cNvPr id="6" name="Rectangle 5">
            <a:extLst>
              <a:ext uri="{FF2B5EF4-FFF2-40B4-BE49-F238E27FC236}">
                <a16:creationId xmlns:a16="http://schemas.microsoft.com/office/drawing/2014/main" id="{B78D8C11-2956-034E-8E99-9393F3D0B75F}"/>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4113012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662EF60-272B-7D42-BB4F-1C2D099EE3B7}"/>
              </a:ext>
            </a:extLst>
          </p:cNvPr>
          <p:cNvSpPr/>
          <p:nvPr/>
        </p:nvSpPr>
        <p:spPr>
          <a:xfrm>
            <a:off x="367990" y="628609"/>
            <a:ext cx="11128684" cy="5755422"/>
          </a:xfrm>
          <a:prstGeom prst="rect">
            <a:avLst/>
          </a:prstGeom>
        </p:spPr>
        <p:txBody>
          <a:bodyPr wrap="square">
            <a:spAutoFit/>
          </a:bodyPr>
          <a:lstStyle/>
          <a:p>
            <a:pPr algn="just"/>
            <a:r>
              <a:rPr lang="en-US" sz="3600" dirty="0">
                <a:ea typeface="Calibri" panose="020F0502020204030204" pitchFamily="34" charset="0"/>
              </a:rPr>
              <a:t> </a:t>
            </a:r>
            <a:r>
              <a:rPr lang="en-US" sz="3600" b="1" dirty="0">
                <a:ea typeface="Calibri" panose="020F0502020204030204" pitchFamily="34" charset="0"/>
              </a:rPr>
              <a:t>Employee Tests Positive for COVID-19</a:t>
            </a:r>
            <a:endParaRPr lang="en-US" sz="3600" dirty="0">
              <a:effectLst/>
              <a:ea typeface="Calibri" panose="020F0502020204030204" pitchFamily="34" charset="0"/>
            </a:endParaRPr>
          </a:p>
          <a:p>
            <a:pPr marL="457200" indent="-457200">
              <a:buFont typeface="Arial" panose="020B0604020202020204" pitchFamily="34" charset="0"/>
              <a:buChar char="•"/>
            </a:pPr>
            <a:r>
              <a:rPr lang="en-US" sz="3200" dirty="0">
                <a:ea typeface="Calibri" panose="020F0502020204030204" pitchFamily="34" charset="0"/>
              </a:rPr>
              <a:t>An employee who tests positive for COVID-19 will be directed to self-quarantine away from work</a:t>
            </a:r>
          </a:p>
          <a:p>
            <a:pPr marL="457200" indent="-457200">
              <a:buFont typeface="Arial" panose="020B0604020202020204" pitchFamily="34" charset="0"/>
              <a:buChar char="•"/>
            </a:pPr>
            <a:r>
              <a:rPr lang="en-US" sz="3200" dirty="0">
                <a:ea typeface="Calibri" panose="020F0502020204030204" pitchFamily="34" charset="0"/>
              </a:rPr>
              <a:t>Employees that test positive and are symptom free may return to work when at least ten (10) days have passed since the date of his or her first positive test and have not had a subsequent illness</a:t>
            </a:r>
          </a:p>
          <a:p>
            <a:pPr marL="457200" indent="-457200">
              <a:buFont typeface="Arial" panose="020B0604020202020204" pitchFamily="34" charset="0"/>
              <a:buChar char="•"/>
            </a:pPr>
            <a:r>
              <a:rPr lang="en-US" sz="3200" dirty="0">
                <a:ea typeface="Calibri" panose="020F0502020204030204" pitchFamily="34" charset="0"/>
              </a:rPr>
              <a:t>Employees who test positive and are directed to care for themselves at home may return to work when: </a:t>
            </a:r>
          </a:p>
          <a:p>
            <a:pPr marL="971550" lvl="1" indent="-514350">
              <a:buFont typeface="Arial" panose="020B0604020202020204" pitchFamily="34" charset="0"/>
              <a:buChar char="•"/>
            </a:pPr>
            <a:r>
              <a:rPr lang="en-US" sz="2800" dirty="0">
                <a:ea typeface="Calibri" panose="020F0502020204030204" pitchFamily="34" charset="0"/>
              </a:rPr>
              <a:t>at least 24 hours (1 full day) have passed since recovery </a:t>
            </a:r>
          </a:p>
          <a:p>
            <a:pPr marL="971550" lvl="1" indent="-514350">
              <a:buFont typeface="Arial" panose="020B0604020202020204" pitchFamily="34" charset="0"/>
              <a:buChar char="•"/>
            </a:pPr>
            <a:r>
              <a:rPr lang="en-US" sz="2800" dirty="0">
                <a:ea typeface="Calibri" panose="020F0502020204030204" pitchFamily="34" charset="0"/>
              </a:rPr>
              <a:t>at least ten (10) days have passed since symptoms first appeared</a:t>
            </a:r>
          </a:p>
          <a:p>
            <a:pPr lvl="1"/>
            <a:endParaRPr lang="en-US" sz="2000" dirty="0">
              <a:effectLst/>
              <a:ea typeface="Calibri" panose="020F0502020204030204" pitchFamily="34" charset="0"/>
            </a:endParaRPr>
          </a:p>
        </p:txBody>
      </p:sp>
      <p:sp>
        <p:nvSpPr>
          <p:cNvPr id="5" name="Rectangle 4">
            <a:extLst>
              <a:ext uri="{FF2B5EF4-FFF2-40B4-BE49-F238E27FC236}">
                <a16:creationId xmlns:a16="http://schemas.microsoft.com/office/drawing/2014/main" id="{FC12F821-F836-D949-B739-3BDE543CC480}"/>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428504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DIS 300P: COVID-19 in Context » University of Mary Washington">
            <a:extLst>
              <a:ext uri="{FF2B5EF4-FFF2-40B4-BE49-F238E27FC236}">
                <a16:creationId xmlns:a16="http://schemas.microsoft.com/office/drawing/2014/main" id="{B1443988-B158-354F-A9F6-904C665FA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776" y="-28976"/>
            <a:ext cx="13812064" cy="69060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12D0C03-117F-4269-8E72-213A20998B07}"/>
              </a:ext>
            </a:extLst>
          </p:cNvPr>
          <p:cNvSpPr>
            <a:spLocks noGrp="1"/>
          </p:cNvSpPr>
          <p:nvPr>
            <p:ph type="ctrTitle"/>
          </p:nvPr>
        </p:nvSpPr>
        <p:spPr>
          <a:xfrm>
            <a:off x="1524000" y="3255961"/>
            <a:ext cx="9144000" cy="254001"/>
          </a:xfrm>
        </p:spPr>
        <p:txBody>
          <a:bodyPr>
            <a:noAutofit/>
          </a:bodyPr>
          <a:lstStyle/>
          <a:p>
            <a:pPr fontAlgn="base"/>
            <a:br>
              <a:rPr lang="en-US" sz="8000" b="1" dirty="0"/>
            </a:br>
            <a:br>
              <a:rPr lang="en-US" sz="8000" b="1" dirty="0"/>
            </a:br>
            <a:br>
              <a:rPr lang="en-US" sz="8000" b="1" dirty="0"/>
            </a:br>
            <a:br>
              <a:rPr lang="en-US" sz="8000" b="1" dirty="0"/>
            </a:br>
            <a:br>
              <a:rPr lang="en-US" dirty="0"/>
            </a:br>
            <a:endParaRPr lang="en-US" dirty="0"/>
          </a:p>
        </p:txBody>
      </p:sp>
      <p:sp>
        <p:nvSpPr>
          <p:cNvPr id="3" name="Subtitle 2">
            <a:extLst>
              <a:ext uri="{FF2B5EF4-FFF2-40B4-BE49-F238E27FC236}">
                <a16:creationId xmlns:a16="http://schemas.microsoft.com/office/drawing/2014/main" id="{1072A56B-1814-42CE-A9B6-8220DB407EEB}"/>
              </a:ext>
            </a:extLst>
          </p:cNvPr>
          <p:cNvSpPr>
            <a:spLocks noGrp="1"/>
          </p:cNvSpPr>
          <p:nvPr>
            <p:ph type="subTitle" idx="1"/>
          </p:nvPr>
        </p:nvSpPr>
        <p:spPr>
          <a:xfrm>
            <a:off x="-50060" y="1942354"/>
            <a:ext cx="4605454" cy="4404731"/>
          </a:xfrm>
        </p:spPr>
        <p:txBody>
          <a:bodyPr>
            <a:noAutofit/>
          </a:bodyPr>
          <a:lstStyle/>
          <a:p>
            <a:r>
              <a:rPr lang="en-US" sz="5400" b="1" dirty="0"/>
              <a:t>COVID-19</a:t>
            </a:r>
          </a:p>
          <a:p>
            <a:r>
              <a:rPr lang="en-US" sz="5400" b="1" dirty="0"/>
              <a:t>Training for Management and  Employees</a:t>
            </a:r>
          </a:p>
        </p:txBody>
      </p:sp>
      <p:sp>
        <p:nvSpPr>
          <p:cNvPr id="4" name="TextBox 3">
            <a:extLst>
              <a:ext uri="{FF2B5EF4-FFF2-40B4-BE49-F238E27FC236}">
                <a16:creationId xmlns:a16="http://schemas.microsoft.com/office/drawing/2014/main" id="{90E20F9D-071C-1C4E-BAE5-91AF2B3FB314}"/>
              </a:ext>
            </a:extLst>
          </p:cNvPr>
          <p:cNvSpPr txBox="1"/>
          <p:nvPr/>
        </p:nvSpPr>
        <p:spPr>
          <a:xfrm>
            <a:off x="764311" y="916219"/>
            <a:ext cx="2976712" cy="369332"/>
          </a:xfrm>
          <a:prstGeom prst="rect">
            <a:avLst/>
          </a:prstGeom>
          <a:noFill/>
        </p:spPr>
        <p:txBody>
          <a:bodyPr wrap="none" rtlCol="0">
            <a:spAutoFit/>
          </a:bodyPr>
          <a:lstStyle/>
          <a:p>
            <a:r>
              <a:rPr lang="en-US" dirty="0"/>
              <a:t>INSERT  Company LOGO HERE</a:t>
            </a:r>
          </a:p>
        </p:txBody>
      </p:sp>
    </p:spTree>
    <p:extLst>
      <p:ext uri="{BB962C8B-B14F-4D97-AF65-F5344CB8AC3E}">
        <p14:creationId xmlns:p14="http://schemas.microsoft.com/office/powerpoint/2010/main" val="2517946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662EF60-272B-7D42-BB4F-1C2D099EE3B7}"/>
              </a:ext>
            </a:extLst>
          </p:cNvPr>
          <p:cNvSpPr/>
          <p:nvPr/>
        </p:nvSpPr>
        <p:spPr>
          <a:xfrm>
            <a:off x="531657" y="819984"/>
            <a:ext cx="11128684" cy="5201424"/>
          </a:xfrm>
          <a:prstGeom prst="rect">
            <a:avLst/>
          </a:prstGeom>
        </p:spPr>
        <p:txBody>
          <a:bodyPr wrap="square">
            <a:spAutoFit/>
          </a:bodyPr>
          <a:lstStyle/>
          <a:p>
            <a:pPr algn="just"/>
            <a:r>
              <a:rPr lang="en-US" sz="3600" b="1" dirty="0">
                <a:ea typeface="Calibri" panose="020F0502020204030204" pitchFamily="34" charset="0"/>
              </a:rPr>
              <a:t>Employee Tests Positive for COVID-19</a:t>
            </a:r>
          </a:p>
          <a:p>
            <a:pPr algn="just"/>
            <a:r>
              <a:rPr lang="en-US" sz="3200" dirty="0">
                <a:ea typeface="Calibri" panose="020F0502020204030204" pitchFamily="34" charset="0"/>
              </a:rPr>
              <a:t>Employees who test positive and have been hospitalized may return to work when directed to do so by their medical care providers  </a:t>
            </a:r>
          </a:p>
          <a:p>
            <a:pPr marL="800100" lvl="1" indent="-342900">
              <a:buFont typeface="Arial" panose="020B0604020202020204" pitchFamily="34" charset="0"/>
              <a:buChar char="•"/>
            </a:pPr>
            <a:r>
              <a:rPr lang="en-US" sz="2800" dirty="0">
                <a:ea typeface="Calibri" panose="020F0502020204030204" pitchFamily="34" charset="0"/>
              </a:rPr>
              <a:t>The Company will require an employee to provide documentation clearing his or her return to work</a:t>
            </a:r>
          </a:p>
          <a:p>
            <a:pPr lvl="1"/>
            <a:endParaRPr lang="en-US" sz="2800" dirty="0">
              <a:effectLst/>
              <a:ea typeface="Calibri" panose="020F0502020204030204" pitchFamily="34" charset="0"/>
            </a:endParaRPr>
          </a:p>
          <a:p>
            <a:pPr marL="342900" indent="-342900">
              <a:buFont typeface="Arial" panose="020B0604020202020204" pitchFamily="34" charset="0"/>
              <a:buChar char="•"/>
            </a:pPr>
            <a:r>
              <a:rPr lang="en-US" sz="3200" dirty="0">
                <a:ea typeface="Calibri" panose="020F0502020204030204" pitchFamily="34" charset="0"/>
              </a:rPr>
              <a:t>Recovery is defined as:</a:t>
            </a:r>
          </a:p>
          <a:p>
            <a:pPr marL="800100" lvl="1" indent="-342900">
              <a:buFont typeface="Arial" panose="020B0604020202020204" pitchFamily="34" charset="0"/>
              <a:buChar char="•"/>
            </a:pPr>
            <a:r>
              <a:rPr lang="en-US" sz="2800" dirty="0">
                <a:ea typeface="Calibri" panose="020F0502020204030204" pitchFamily="34" charset="0"/>
              </a:rPr>
              <a:t>Resolution of fever without the use of fever-reducing medications  </a:t>
            </a:r>
          </a:p>
          <a:p>
            <a:pPr marL="800100" lvl="1" indent="-342900">
              <a:buFont typeface="Arial" panose="020B0604020202020204" pitchFamily="34" charset="0"/>
              <a:buChar char="•"/>
            </a:pPr>
            <a:r>
              <a:rPr lang="en-US" sz="2800" dirty="0">
                <a:ea typeface="Calibri" panose="020F0502020204030204" pitchFamily="34" charset="0"/>
              </a:rPr>
              <a:t>Improvement in respiratory symptoms (e.g., cough, shortness of breath)</a:t>
            </a:r>
            <a:endParaRPr lang="en-US" sz="2800" dirty="0">
              <a:effectLst/>
              <a:ea typeface="Calibri" panose="020F0502020204030204" pitchFamily="34" charset="0"/>
            </a:endParaRPr>
          </a:p>
        </p:txBody>
      </p:sp>
      <p:sp>
        <p:nvSpPr>
          <p:cNvPr id="5" name="Rectangle 4">
            <a:extLst>
              <a:ext uri="{FF2B5EF4-FFF2-40B4-BE49-F238E27FC236}">
                <a16:creationId xmlns:a16="http://schemas.microsoft.com/office/drawing/2014/main" id="{A2EA2B57-7568-EE41-8885-835437A997FF}"/>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625985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702A39A-1016-D24A-A88F-CD59E653A88B}"/>
              </a:ext>
            </a:extLst>
          </p:cNvPr>
          <p:cNvSpPr/>
          <p:nvPr/>
        </p:nvSpPr>
        <p:spPr>
          <a:xfrm>
            <a:off x="899531" y="581956"/>
            <a:ext cx="10392936" cy="5139869"/>
          </a:xfrm>
          <a:prstGeom prst="rect">
            <a:avLst/>
          </a:prstGeom>
        </p:spPr>
        <p:txBody>
          <a:bodyPr wrap="square">
            <a:spAutoFit/>
          </a:bodyPr>
          <a:lstStyle/>
          <a:p>
            <a:r>
              <a:rPr lang="en-US" sz="3600" dirty="0">
                <a:ea typeface="Times New Roman" panose="02020603050405020304" pitchFamily="18" charset="0"/>
              </a:rPr>
              <a:t> </a:t>
            </a:r>
            <a:r>
              <a:rPr lang="en-US" sz="3600" b="1" dirty="0">
                <a:solidFill>
                  <a:srgbClr val="4472C4"/>
                </a:solidFill>
                <a:ea typeface="Times New Roman" panose="02020603050405020304" pitchFamily="18" charset="0"/>
              </a:rPr>
              <a:t>OSHA Recordkeeping</a:t>
            </a:r>
          </a:p>
          <a:p>
            <a:endParaRPr lang="en-US" sz="3600" dirty="0">
              <a:effectLst/>
              <a:ea typeface="Times New Roman" panose="02020603050405020304" pitchFamily="18" charset="0"/>
            </a:endParaRPr>
          </a:p>
          <a:p>
            <a:pPr marL="457200" indent="-457200">
              <a:buFont typeface="Arial" panose="020B0604020202020204" pitchFamily="34" charset="0"/>
              <a:buChar char="•"/>
            </a:pPr>
            <a:r>
              <a:rPr lang="en-US" sz="3200" dirty="0">
                <a:ea typeface="Times New Roman" panose="02020603050405020304" pitchFamily="18" charset="0"/>
              </a:rPr>
              <a:t>If a confirmed case of COVID-19 is reported, the Company will determine if it meets the criteria for recording and reporting under OSHA’s recordkeeping rule.  </a:t>
            </a:r>
          </a:p>
          <a:p>
            <a:pPr marL="457200" indent="-457200">
              <a:buFont typeface="Arial" panose="020B0604020202020204" pitchFamily="34" charset="0"/>
              <a:buChar char="•"/>
            </a:pPr>
            <a:r>
              <a:rPr lang="en-US" sz="3200" dirty="0">
                <a:ea typeface="Times New Roman" panose="02020603050405020304" pitchFamily="18" charset="0"/>
              </a:rPr>
              <a:t>OSHA requires construction employers to record work-related injuries and illnesses that meet certain severity criteria on the OSHA 300 Log, as well as complete the OSHA Form 301 (or equivalent) upon the occurrence of these injuries</a:t>
            </a:r>
          </a:p>
        </p:txBody>
      </p:sp>
      <p:sp>
        <p:nvSpPr>
          <p:cNvPr id="5" name="Rectangle 4">
            <a:extLst>
              <a:ext uri="{FF2B5EF4-FFF2-40B4-BE49-F238E27FC236}">
                <a16:creationId xmlns:a16="http://schemas.microsoft.com/office/drawing/2014/main" id="{684458CC-F871-4349-86FB-9FC80AE0071C}"/>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3136590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702A39A-1016-D24A-A88F-CD59E653A88B}"/>
              </a:ext>
            </a:extLst>
          </p:cNvPr>
          <p:cNvSpPr/>
          <p:nvPr/>
        </p:nvSpPr>
        <p:spPr>
          <a:xfrm>
            <a:off x="869796" y="662781"/>
            <a:ext cx="9578897" cy="5262979"/>
          </a:xfrm>
          <a:prstGeom prst="rect">
            <a:avLst/>
          </a:prstGeom>
        </p:spPr>
        <p:txBody>
          <a:bodyPr wrap="square">
            <a:spAutoFit/>
          </a:bodyPr>
          <a:lstStyle/>
          <a:p>
            <a:r>
              <a:rPr lang="en-US" sz="3600" dirty="0">
                <a:ea typeface="Times New Roman" panose="02020603050405020304" pitchFamily="18" charset="0"/>
              </a:rPr>
              <a:t> </a:t>
            </a:r>
            <a:r>
              <a:rPr lang="en-US" sz="3600" b="1" dirty="0">
                <a:solidFill>
                  <a:srgbClr val="4472C4"/>
                </a:solidFill>
                <a:ea typeface="Times New Roman" panose="02020603050405020304" pitchFamily="18" charset="0"/>
              </a:rPr>
              <a:t>OSHA Recordkeeping</a:t>
            </a:r>
          </a:p>
          <a:p>
            <a:endParaRPr lang="en-US" sz="3600" dirty="0">
              <a:effectLst/>
              <a:ea typeface="Times New Roman" panose="02020603050405020304" pitchFamily="18" charset="0"/>
            </a:endParaRPr>
          </a:p>
          <a:p>
            <a:pPr marL="457200" indent="-457200">
              <a:buFont typeface="Arial" panose="020B0604020202020204" pitchFamily="34" charset="0"/>
              <a:buChar char="•"/>
            </a:pPr>
            <a:r>
              <a:rPr lang="en-US" sz="3200" dirty="0">
                <a:ea typeface="Times New Roman" panose="02020603050405020304" pitchFamily="18" charset="0"/>
              </a:rPr>
              <a:t>For purposes of COVID-19, OSHA also requires employers to report to OSHA any work-related illness that:</a:t>
            </a:r>
          </a:p>
          <a:p>
            <a:pPr marL="914400" lvl="1" indent="-457200">
              <a:buFont typeface="Arial" panose="020B0604020202020204" pitchFamily="34" charset="0"/>
              <a:buChar char="•"/>
            </a:pPr>
            <a:r>
              <a:rPr lang="en-US" sz="2800" dirty="0">
                <a:ea typeface="Times New Roman" panose="02020603050405020304" pitchFamily="18" charset="0"/>
              </a:rPr>
              <a:t>Results in a fatality</a:t>
            </a:r>
          </a:p>
          <a:p>
            <a:pPr marL="914400" lvl="1" indent="-457200">
              <a:buFont typeface="Arial" panose="020B0604020202020204" pitchFamily="34" charset="0"/>
              <a:buChar char="•"/>
            </a:pPr>
            <a:r>
              <a:rPr lang="en-US" sz="2800" dirty="0">
                <a:ea typeface="Times New Roman" panose="02020603050405020304" pitchFamily="18" charset="0"/>
              </a:rPr>
              <a:t>Results in the in-patient hospitalization of one or more employee</a:t>
            </a:r>
          </a:p>
          <a:p>
            <a:pPr marL="914400" lvl="1" indent="-457200">
              <a:buFont typeface="Arial" panose="020B0604020202020204" pitchFamily="34" charset="0"/>
              <a:buChar char="•"/>
            </a:pPr>
            <a:r>
              <a:rPr lang="en-US" sz="2800" dirty="0">
                <a:ea typeface="Times New Roman" panose="02020603050405020304" pitchFamily="18" charset="0"/>
              </a:rPr>
              <a:t>“In-patient” hospitalization is defined as a formal admission to the in-patient service of a hospital or clinic for care or treatment.</a:t>
            </a:r>
            <a:endParaRPr lang="en-US" sz="28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9507DE6D-CD50-104B-9F46-3B906BE32416}"/>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750954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D3F7E169-A198-4C44-84AD-DABD59266C3A}"/>
              </a:ext>
            </a:extLst>
          </p:cNvPr>
          <p:cNvSpPr/>
          <p:nvPr/>
        </p:nvSpPr>
        <p:spPr>
          <a:xfrm>
            <a:off x="695324" y="591384"/>
            <a:ext cx="11020425" cy="5262979"/>
          </a:xfrm>
          <a:prstGeom prst="rect">
            <a:avLst/>
          </a:prstGeom>
        </p:spPr>
        <p:txBody>
          <a:bodyPr wrap="square">
            <a:spAutoFit/>
          </a:bodyPr>
          <a:lstStyle/>
          <a:p>
            <a:r>
              <a:rPr lang="en-US" sz="3600" dirty="0">
                <a:ea typeface="Times New Roman" panose="02020603050405020304" pitchFamily="18" charset="0"/>
              </a:rPr>
              <a:t>Per OSHA, </a:t>
            </a:r>
            <a:r>
              <a:rPr lang="en-US" sz="3600" b="1" dirty="0">
                <a:ea typeface="Times New Roman" panose="02020603050405020304" pitchFamily="18" charset="0"/>
              </a:rPr>
              <a:t>COVID-19</a:t>
            </a:r>
            <a:r>
              <a:rPr lang="en-US" sz="3600" dirty="0">
                <a:ea typeface="Times New Roman" panose="02020603050405020304" pitchFamily="18" charset="0"/>
              </a:rPr>
              <a:t> should </a:t>
            </a:r>
            <a:r>
              <a:rPr lang="en-US" sz="3600" i="1" dirty="0">
                <a:ea typeface="Times New Roman" panose="02020603050405020304" pitchFamily="18" charset="0"/>
              </a:rPr>
              <a:t>not</a:t>
            </a:r>
            <a:r>
              <a:rPr lang="en-US" sz="3600" dirty="0">
                <a:ea typeface="Times New Roman" panose="02020603050405020304" pitchFamily="18" charset="0"/>
              </a:rPr>
              <a:t> be excluded from coverage of the rule – like the common cold or the seasonal flu – and, thus, OSHA is considering it an “illness.” </a:t>
            </a:r>
          </a:p>
          <a:p>
            <a:endParaRPr lang="en-US" sz="3200" dirty="0">
              <a:ea typeface="Times New Roman" panose="02020603050405020304" pitchFamily="18" charset="0"/>
            </a:endParaRPr>
          </a:p>
          <a:p>
            <a:pPr marL="457200" indent="-457200">
              <a:buFont typeface="Arial" panose="020B0604020202020204" pitchFamily="34" charset="0"/>
              <a:buChar char="•"/>
            </a:pPr>
            <a:r>
              <a:rPr lang="en-US" sz="3200" dirty="0">
                <a:ea typeface="Times New Roman" panose="02020603050405020304" pitchFamily="18" charset="0"/>
              </a:rPr>
              <a:t>However, OSHA has stated that only confirmed cases of COVID-19 should be considered an illness under the rule</a:t>
            </a:r>
          </a:p>
          <a:p>
            <a:pPr marL="457200" indent="-457200">
              <a:buFont typeface="Arial" panose="020B0604020202020204" pitchFamily="34" charset="0"/>
              <a:buChar char="•"/>
            </a:pPr>
            <a:r>
              <a:rPr lang="en-US" sz="3200" dirty="0">
                <a:ea typeface="Times New Roman" panose="02020603050405020304" pitchFamily="18" charset="0"/>
              </a:rPr>
              <a:t>Thus, if an employee simply comes to work with symptoms consistent with COVID-19 but is not a confirmed diagnosis, the recording analysis is not necessarily triggered at that time</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80BAE852-38DD-9C43-B82D-706D1DF30C44}"/>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4086330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B249AD5-3589-A840-AEC0-81B25BC08EB4}"/>
              </a:ext>
            </a:extLst>
          </p:cNvPr>
          <p:cNvSpPr/>
          <p:nvPr/>
        </p:nvSpPr>
        <p:spPr>
          <a:xfrm>
            <a:off x="695324" y="539670"/>
            <a:ext cx="10801350" cy="6063198"/>
          </a:xfrm>
          <a:prstGeom prst="rect">
            <a:avLst/>
          </a:prstGeom>
        </p:spPr>
        <p:txBody>
          <a:bodyPr wrap="square">
            <a:spAutoFit/>
          </a:bodyPr>
          <a:lstStyle/>
          <a:p>
            <a:r>
              <a:rPr lang="en-US" sz="3200" dirty="0">
                <a:ea typeface="Times New Roman" panose="02020603050405020304" pitchFamily="18" charset="0"/>
              </a:rPr>
              <a:t>If an employee has a confirmed case of COVID-19, the Company will conduct an assessment of any workplace exposures to determine if the case is work-related. </a:t>
            </a:r>
          </a:p>
          <a:p>
            <a:pPr marL="457200" indent="-457200">
              <a:buFont typeface="Arial" panose="020B0604020202020204" pitchFamily="34" charset="0"/>
              <a:buChar char="•"/>
            </a:pPr>
            <a:r>
              <a:rPr lang="en-US" sz="3200" dirty="0">
                <a:ea typeface="Times New Roman" panose="02020603050405020304" pitchFamily="18" charset="0"/>
              </a:rPr>
              <a:t>Work-relatedness is presumed for illnesses that result from events or exposures in the work environment, unless it meets certain exceptions  </a:t>
            </a:r>
          </a:p>
          <a:p>
            <a:pPr marL="914400" lvl="1" indent="-457200">
              <a:buFont typeface="Arial" panose="020B0604020202020204" pitchFamily="34" charset="0"/>
              <a:buChar char="•"/>
            </a:pPr>
            <a:r>
              <a:rPr lang="en-US" sz="2800" dirty="0">
                <a:ea typeface="Times New Roman" panose="02020603050405020304" pitchFamily="18" charset="0"/>
              </a:rPr>
              <a:t>One of those exceptions is that the illness involves signs or symptoms that surface at work but result solely from a non-work-related event or exposure that occurs </a:t>
            </a:r>
            <a:r>
              <a:rPr lang="en-US" sz="2800" i="1" dirty="0">
                <a:ea typeface="Times New Roman" panose="02020603050405020304" pitchFamily="18" charset="0"/>
              </a:rPr>
              <a:t>outside</a:t>
            </a:r>
            <a:r>
              <a:rPr lang="en-US" sz="2800" dirty="0">
                <a:ea typeface="Times New Roman" panose="02020603050405020304" pitchFamily="18" charset="0"/>
              </a:rPr>
              <a:t> of the work environment.  </a:t>
            </a:r>
          </a:p>
          <a:p>
            <a:pPr marL="914400" lvl="1" indent="-457200">
              <a:buFont typeface="Arial" panose="020B0604020202020204" pitchFamily="34" charset="0"/>
              <a:buChar char="•"/>
            </a:pPr>
            <a:r>
              <a:rPr lang="en-US" sz="2800" dirty="0">
                <a:ea typeface="Times New Roman" panose="02020603050405020304" pitchFamily="18" charset="0"/>
              </a:rPr>
              <a:t>Thus, if an employee develops COVID-19 </a:t>
            </a:r>
            <a:r>
              <a:rPr lang="en-US" sz="2800" i="1" dirty="0">
                <a:ea typeface="Times New Roman" panose="02020603050405020304" pitchFamily="18" charset="0"/>
              </a:rPr>
              <a:t>solely</a:t>
            </a:r>
            <a:r>
              <a:rPr lang="en-US" sz="2800" dirty="0">
                <a:ea typeface="Times New Roman" panose="02020603050405020304" pitchFamily="18" charset="0"/>
              </a:rPr>
              <a:t> from an exposure outside of the work environment, it would </a:t>
            </a:r>
            <a:r>
              <a:rPr lang="en-US" sz="2800" i="1" u="sng" dirty="0">
                <a:ea typeface="Times New Roman" panose="02020603050405020304" pitchFamily="18" charset="0"/>
              </a:rPr>
              <a:t>not</a:t>
            </a:r>
            <a:r>
              <a:rPr lang="en-US" sz="2800" dirty="0">
                <a:ea typeface="Times New Roman" panose="02020603050405020304" pitchFamily="18" charset="0"/>
              </a:rPr>
              <a:t> be work-related, and thus not recordable.</a:t>
            </a:r>
            <a:endParaRPr lang="en-US" sz="28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10A2E4F4-EADD-BF4E-BE60-AAD1B709A2B0}"/>
              </a:ext>
            </a:extLst>
          </p:cNvPr>
          <p:cNvSpPr/>
          <p:nvPr/>
        </p:nvSpPr>
        <p:spPr>
          <a:xfrm>
            <a:off x="4607643" y="6320363"/>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771363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BE230E6-4224-A243-9DD7-535782FD8E3D}"/>
              </a:ext>
            </a:extLst>
          </p:cNvPr>
          <p:cNvSpPr/>
          <p:nvPr/>
        </p:nvSpPr>
        <p:spPr>
          <a:xfrm>
            <a:off x="316705" y="320833"/>
            <a:ext cx="11558588" cy="6186309"/>
          </a:xfrm>
          <a:prstGeom prst="rect">
            <a:avLst/>
          </a:prstGeom>
        </p:spPr>
        <p:txBody>
          <a:bodyPr wrap="square">
            <a:spAutoFit/>
          </a:bodyPr>
          <a:lstStyle/>
          <a:p>
            <a:r>
              <a:rPr lang="en-US" sz="3600" dirty="0">
                <a:ea typeface="Times New Roman" panose="02020603050405020304" pitchFamily="18" charset="0"/>
              </a:rPr>
              <a:t>The Company’s assessment will consider:</a:t>
            </a:r>
          </a:p>
          <a:p>
            <a:pPr marL="457200" indent="-457200">
              <a:buFont typeface="Arial" panose="020B0604020202020204" pitchFamily="34" charset="0"/>
              <a:buChar char="•"/>
            </a:pPr>
            <a:r>
              <a:rPr lang="en-US" sz="3200" dirty="0">
                <a:ea typeface="Times New Roman" panose="02020603050405020304" pitchFamily="18" charset="0"/>
              </a:rPr>
              <a:t>the work environment</a:t>
            </a:r>
          </a:p>
          <a:p>
            <a:pPr marL="457200" indent="-457200">
              <a:buFont typeface="Arial" panose="020B0604020202020204" pitchFamily="34" charset="0"/>
              <a:buChar char="•"/>
            </a:pPr>
            <a:r>
              <a:rPr lang="en-US" sz="3200" dirty="0">
                <a:ea typeface="Times New Roman" panose="02020603050405020304" pitchFamily="18" charset="0"/>
              </a:rPr>
              <a:t>the type of work performed</a:t>
            </a:r>
          </a:p>
          <a:p>
            <a:pPr marL="457200" indent="-457200">
              <a:buFont typeface="Arial" panose="020B0604020202020204" pitchFamily="34" charset="0"/>
              <a:buChar char="•"/>
            </a:pPr>
            <a:r>
              <a:rPr lang="en-US" sz="3200" dirty="0">
                <a:ea typeface="Times New Roman" panose="02020603050405020304" pitchFamily="18" charset="0"/>
              </a:rPr>
              <a:t>the risk of person-to-person transmission given the work environment</a:t>
            </a:r>
          </a:p>
          <a:p>
            <a:pPr marL="457200" indent="-457200">
              <a:buFont typeface="Arial" panose="020B0604020202020204" pitchFamily="34" charset="0"/>
              <a:buChar char="•"/>
            </a:pPr>
            <a:r>
              <a:rPr lang="en-US" sz="3200" dirty="0">
                <a:ea typeface="Times New Roman" panose="02020603050405020304" pitchFamily="18" charset="0"/>
              </a:rPr>
              <a:t>other factors such as community spread  </a:t>
            </a:r>
          </a:p>
          <a:p>
            <a:endParaRPr lang="en-US" sz="3200" dirty="0">
              <a:ea typeface="Times New Roman" panose="02020603050405020304" pitchFamily="18" charset="0"/>
            </a:endParaRPr>
          </a:p>
          <a:p>
            <a:r>
              <a:rPr lang="en-US" sz="3600" dirty="0">
                <a:ea typeface="Times New Roman" panose="02020603050405020304" pitchFamily="18" charset="0"/>
              </a:rPr>
              <a:t>Further, if an employee has a confirmed case of COVID-19 that is considered work-related</a:t>
            </a:r>
          </a:p>
          <a:p>
            <a:pPr marL="457200" indent="-457200">
              <a:buFont typeface="Arial" panose="020B0604020202020204" pitchFamily="34" charset="0"/>
              <a:buChar char="•"/>
            </a:pPr>
            <a:r>
              <a:rPr lang="en-US" sz="3200" dirty="0">
                <a:ea typeface="Times New Roman" panose="02020603050405020304" pitchFamily="18" charset="0"/>
              </a:rPr>
              <a:t>the Company will report the case to OSHA if it results in a fatality within 30 days or an in-patient hospitalization within 24-hours of the exposure incident</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6946C54B-1E2E-B84A-AA37-1939B1993D62}"/>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3703446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D1B3C3B-0261-8D40-BFC5-53E133AB6630}"/>
              </a:ext>
            </a:extLst>
          </p:cNvPr>
          <p:cNvSpPr/>
          <p:nvPr/>
        </p:nvSpPr>
        <p:spPr>
          <a:xfrm>
            <a:off x="336394" y="819984"/>
            <a:ext cx="11519210" cy="5016758"/>
          </a:xfrm>
          <a:prstGeom prst="rect">
            <a:avLst/>
          </a:prstGeom>
        </p:spPr>
        <p:txBody>
          <a:bodyPr wrap="square">
            <a:spAutoFit/>
          </a:bodyPr>
          <a:lstStyle/>
          <a:p>
            <a:pPr marL="457200" indent="-457200">
              <a:buFont typeface="Arial" panose="020B0604020202020204" pitchFamily="34" charset="0"/>
              <a:buChar char="•"/>
            </a:pPr>
            <a:r>
              <a:rPr lang="en-US" sz="3200" dirty="0">
                <a:ea typeface="Times New Roman" panose="02020603050405020304" pitchFamily="18" charset="0"/>
              </a:rPr>
              <a:t>Except for circumstances in which the Company is legally required to report workplace occurrences of communicable disease, the confidentiality of all medical conditions will be maintained in accordance with applicable law and to the extent practical under the circumstances</a:t>
            </a:r>
          </a:p>
          <a:p>
            <a:endParaRPr lang="en-US" sz="3200" dirty="0">
              <a:ea typeface="Times New Roman" panose="02020603050405020304" pitchFamily="18" charset="0"/>
            </a:endParaRPr>
          </a:p>
          <a:p>
            <a:pPr marL="457200" indent="-457200">
              <a:buFont typeface="Arial" panose="020B0604020202020204" pitchFamily="34" charset="0"/>
              <a:buChar char="•"/>
            </a:pPr>
            <a:r>
              <a:rPr lang="en-US" sz="3200" dirty="0">
                <a:ea typeface="Times New Roman" panose="02020603050405020304" pitchFamily="18" charset="0"/>
              </a:rPr>
              <a:t>When it is required, the number of persons who will be informed that an unnamed employee has tested positive will be kept to the minimum needed to comply with reporting requirements and to limit the potential for transmission to others  </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5535C6AA-46F2-E44B-89EA-72CC5EB68581}"/>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1843481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1B67E3E-EECB-AC40-B6A7-F9E186B9E799}"/>
              </a:ext>
            </a:extLst>
          </p:cNvPr>
          <p:cNvSpPr/>
          <p:nvPr/>
        </p:nvSpPr>
        <p:spPr>
          <a:xfrm>
            <a:off x="459057" y="920621"/>
            <a:ext cx="11273883" cy="5016758"/>
          </a:xfrm>
          <a:prstGeom prst="rect">
            <a:avLst/>
          </a:prstGeom>
        </p:spPr>
        <p:txBody>
          <a:bodyPr wrap="square">
            <a:spAutoFit/>
          </a:bodyPr>
          <a:lstStyle/>
          <a:p>
            <a:r>
              <a:rPr lang="en-US" sz="3200" dirty="0">
                <a:ea typeface="Times New Roman" panose="02020603050405020304" pitchFamily="18" charset="0"/>
              </a:rPr>
              <a:t>The Company reserves the right to inform other employees that an unnamed co-worker has been diagnosed with COVID-19 if the other employees might have been exposed to the disease so the employees may take measures to protect their own health. </a:t>
            </a:r>
          </a:p>
          <a:p>
            <a:endParaRPr lang="en-US" sz="3200" dirty="0">
              <a:ea typeface="Times New Roman" panose="02020603050405020304" pitchFamily="18" charset="0"/>
            </a:endParaRPr>
          </a:p>
          <a:p>
            <a:r>
              <a:rPr lang="en-US" sz="3200" dirty="0">
                <a:ea typeface="Times New Roman" panose="02020603050405020304" pitchFamily="18" charset="0"/>
              </a:rPr>
              <a:t>The Company also reserves the right to inform sub-contractors, vendors/suppliers or visitors that an unnamed employee has been diagnosed with COVID-19 if they might have been exposed to the disease so those individuals may take measures to protect their own health.</a:t>
            </a:r>
            <a:endParaRPr lang="en-US" sz="3200" dirty="0"/>
          </a:p>
        </p:txBody>
      </p:sp>
      <p:sp>
        <p:nvSpPr>
          <p:cNvPr id="5" name="Rectangle 4">
            <a:extLst>
              <a:ext uri="{FF2B5EF4-FFF2-40B4-BE49-F238E27FC236}">
                <a16:creationId xmlns:a16="http://schemas.microsoft.com/office/drawing/2014/main" id="{9D33744E-E47C-0642-8FD0-B57E78D7C4DB}"/>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194052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88F4693-6A59-D644-984C-515E288DA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976346" y="1520646"/>
            <a:ext cx="2215654" cy="21410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819A7AD2-9C34-FE4D-877E-62DBD81B17B5}"/>
              </a:ext>
            </a:extLst>
          </p:cNvPr>
          <p:cNvSpPr/>
          <p:nvPr/>
        </p:nvSpPr>
        <p:spPr>
          <a:xfrm>
            <a:off x="942218" y="427715"/>
            <a:ext cx="10307561" cy="5786199"/>
          </a:xfrm>
          <a:prstGeom prst="rect">
            <a:avLst/>
          </a:prstGeom>
        </p:spPr>
        <p:txBody>
          <a:bodyPr wrap="square">
            <a:spAutoFit/>
          </a:bodyPr>
          <a:lstStyle/>
          <a:p>
            <a:r>
              <a:rPr lang="en-US" sz="3600" dirty="0">
                <a:ea typeface="Times New Roman" panose="02020603050405020304" pitchFamily="18" charset="0"/>
              </a:rPr>
              <a:t>OSHA and the CDC  - Control and Preventative Guidance for all Workers, Regardless of Exposure Risk:</a:t>
            </a:r>
            <a:endParaRPr lang="en-US" sz="3600" dirty="0">
              <a:effectLst/>
              <a:ea typeface="Times New Roman" panose="02020603050405020304" pitchFamily="18" charset="0"/>
            </a:endParaRPr>
          </a:p>
          <a:p>
            <a:r>
              <a:rPr lang="en-US" dirty="0">
                <a:ea typeface="Times New Roman" panose="02020603050405020304" pitchFamily="18" charset="0"/>
              </a:rPr>
              <a:t> </a:t>
            </a:r>
            <a:endParaRPr lang="en-US" sz="16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Frequently wash your hands with soap and water for at least 20 seconds.  When soap and running water are unavailable, use an alcohol-based hand rub with at least 60% alcohol.</a:t>
            </a:r>
            <a:endParaRPr lang="en-US" sz="2800" dirty="0">
              <a:effectLst/>
              <a:ea typeface="Times New Roman" panose="02020603050405020304" pitchFamily="18" charset="0"/>
            </a:endParaRPr>
          </a:p>
          <a:p>
            <a:pPr marL="685800" marR="0">
              <a:spcBef>
                <a:spcPts val="0"/>
              </a:spcBef>
              <a:spcAft>
                <a:spcPts val="0"/>
              </a:spcAft>
            </a:pPr>
            <a:r>
              <a:rPr lang="en-US" sz="2800" dirty="0">
                <a:ea typeface="Times New Roman" panose="02020603050405020304" pitchFamily="18" charset="0"/>
              </a:rPr>
              <a:t> </a:t>
            </a:r>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Avoid touching your eyes, nose, or mouth with unwashed hands</a:t>
            </a:r>
            <a:endParaRPr lang="en-US" sz="2800" dirty="0">
              <a:effectLst/>
              <a:ea typeface="Times New Roman" panose="02020603050405020304" pitchFamily="18" charset="0"/>
            </a:endParaRPr>
          </a:p>
          <a:p>
            <a:pPr marL="685800" marR="0">
              <a:spcBef>
                <a:spcPts val="0"/>
              </a:spcBef>
              <a:spcAft>
                <a:spcPts val="0"/>
              </a:spcAft>
            </a:pPr>
            <a:r>
              <a:rPr lang="en-US" sz="2800" dirty="0">
                <a:ea typeface="Times New Roman" panose="02020603050405020304" pitchFamily="18" charset="0"/>
              </a:rPr>
              <a:t> </a:t>
            </a:r>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Follow appropriate respiratory etiquette, which includes covering for coughs and sneezes</a:t>
            </a:r>
            <a:endParaRPr lang="en-US" sz="2800" dirty="0">
              <a:effectLst/>
              <a:ea typeface="Times New Roman" panose="02020603050405020304" pitchFamily="18" charset="0"/>
            </a:endParaRPr>
          </a:p>
          <a:p>
            <a:pPr marL="685800" marR="0">
              <a:spcBef>
                <a:spcPts val="0"/>
              </a:spcBef>
              <a:spcAft>
                <a:spcPts val="0"/>
              </a:spcAft>
            </a:pPr>
            <a:r>
              <a:rPr lang="en-US" sz="2800" dirty="0">
                <a:ea typeface="Times New Roman" panose="02020603050405020304" pitchFamily="18" charset="0"/>
              </a:rPr>
              <a:t> </a:t>
            </a:r>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Avoid close contact with people who are sick</a:t>
            </a:r>
            <a:endParaRPr lang="en-US" sz="28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03640AFE-1970-F540-B536-F4BBEE8B01C8}"/>
              </a:ext>
            </a:extLst>
          </p:cNvPr>
          <p:cNvSpPr/>
          <p:nvPr/>
        </p:nvSpPr>
        <p:spPr>
          <a:xfrm>
            <a:off x="4607642" y="6213914"/>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160731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1EAE816-E8E9-E349-9E13-9180EDE524B6}"/>
              </a:ext>
            </a:extLst>
          </p:cNvPr>
          <p:cNvSpPr/>
          <p:nvPr/>
        </p:nvSpPr>
        <p:spPr>
          <a:xfrm>
            <a:off x="795685" y="160976"/>
            <a:ext cx="11024608" cy="6370975"/>
          </a:xfrm>
          <a:prstGeom prst="rect">
            <a:avLst/>
          </a:prstGeom>
        </p:spPr>
        <p:txBody>
          <a:bodyPr wrap="square">
            <a:spAutoFit/>
          </a:bodyPr>
          <a:lstStyle/>
          <a:p>
            <a:pPr algn="just"/>
            <a:r>
              <a:rPr lang="en-US" dirty="0">
                <a:ea typeface="Times New Roman" panose="02020603050405020304" pitchFamily="18" charset="0"/>
              </a:rPr>
              <a:t> </a:t>
            </a:r>
            <a:endParaRPr lang="en-US" sz="1600" dirty="0">
              <a:effectLst/>
              <a:ea typeface="Times New Roman" panose="02020603050405020304" pitchFamily="18" charset="0"/>
            </a:endParaRPr>
          </a:p>
          <a:p>
            <a:r>
              <a:rPr lang="en-US" sz="3600" dirty="0">
                <a:ea typeface="Times New Roman" panose="02020603050405020304" pitchFamily="18" charset="0"/>
              </a:rPr>
              <a:t>Symptoms of COVID-19, which include the following: </a:t>
            </a:r>
            <a:endParaRPr lang="en-US" sz="3600" dirty="0">
              <a:effectLst/>
              <a:ea typeface="Times New Roman" panose="02020603050405020304" pitchFamily="18" charset="0"/>
            </a:endParaRPr>
          </a:p>
          <a:p>
            <a:pPr algn="just"/>
            <a:r>
              <a:rPr lang="en-US" b="1" dirty="0">
                <a:ea typeface="Times New Roman" panose="02020603050405020304" pitchFamily="18" charset="0"/>
              </a:rPr>
              <a:t> </a:t>
            </a:r>
            <a:endParaRPr lang="en-US" sz="1600" dirty="0">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Coughing</a:t>
            </a:r>
            <a:endParaRPr lang="en-US" sz="2800" dirty="0">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Fever</a:t>
            </a:r>
            <a:endParaRPr lang="en-US" sz="2800" dirty="0">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Shortness of </a:t>
            </a:r>
          </a:p>
          <a:p>
            <a:pPr marR="0" lvl="0">
              <a:spcBef>
                <a:spcPts val="0"/>
              </a:spcBef>
              <a:spcAft>
                <a:spcPts val="0"/>
              </a:spcAft>
              <a:buSzPts val="1000"/>
            </a:pPr>
            <a:r>
              <a:rPr lang="en-US" sz="2800" dirty="0">
                <a:ea typeface="Times New Roman" panose="02020603050405020304" pitchFamily="18" charset="0"/>
              </a:rPr>
              <a:t>    breath, difficulty </a:t>
            </a:r>
          </a:p>
          <a:p>
            <a:pPr marR="0" lvl="0">
              <a:spcBef>
                <a:spcPts val="0"/>
              </a:spcBef>
              <a:spcAft>
                <a:spcPts val="0"/>
              </a:spcAft>
              <a:buSzPts val="1000"/>
            </a:pPr>
            <a:r>
              <a:rPr lang="en-US" sz="2800" dirty="0">
                <a:ea typeface="Times New Roman" panose="02020603050405020304" pitchFamily="18" charset="0"/>
              </a:rPr>
              <a:t>    breathing</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Chills</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Body aches </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Sore throat</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Headache</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Diarrhea</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Nausea/vomiting</a:t>
            </a:r>
          </a:p>
          <a:p>
            <a:pPr marL="342900" marR="0" lvl="0" indent="-342900">
              <a:spcBef>
                <a:spcPts val="0"/>
              </a:spcBef>
              <a:spcAft>
                <a:spcPts val="0"/>
              </a:spcAft>
              <a:buSzPts val="1000"/>
              <a:buFont typeface="Symbol" pitchFamily="2" charset="2"/>
              <a:buChar char=""/>
            </a:pPr>
            <a:r>
              <a:rPr lang="en-US" sz="2800" dirty="0">
                <a:ea typeface="Times New Roman" panose="02020603050405020304" pitchFamily="18" charset="0"/>
              </a:rPr>
              <a:t>Runny nose</a:t>
            </a:r>
            <a:endParaRPr lang="en-US" sz="2800" dirty="0"/>
          </a:p>
        </p:txBody>
      </p:sp>
      <p:pic>
        <p:nvPicPr>
          <p:cNvPr id="3074" name="Picture 2" descr="Coronavirus 2019-nCoV symptoms: cough, fever, shortness of breath (chest  pain), tiredness, headache, diarrhea, stuffy runny nose, ache of muscle,  sore throat, nausea/vomiting. White Infographic banner - Buy this stock  vector and explore">
            <a:extLst>
              <a:ext uri="{FF2B5EF4-FFF2-40B4-BE49-F238E27FC236}">
                <a16:creationId xmlns:a16="http://schemas.microsoft.com/office/drawing/2014/main" id="{22A7FF4E-8B81-7F43-9C61-08BB0423F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2729" y="1202862"/>
            <a:ext cx="7827564" cy="46808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28E42CD-C366-904E-9481-A60227D18A5B}"/>
              </a:ext>
            </a:extLst>
          </p:cNvPr>
          <p:cNvSpPr/>
          <p:nvPr/>
        </p:nvSpPr>
        <p:spPr>
          <a:xfrm>
            <a:off x="4819633" y="6162619"/>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343295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5658271D-22DC-0C49-8897-BF32155F85DE}"/>
              </a:ext>
            </a:extLst>
          </p:cNvPr>
          <p:cNvSpPr/>
          <p:nvPr/>
        </p:nvSpPr>
        <p:spPr>
          <a:xfrm>
            <a:off x="616743" y="1105734"/>
            <a:ext cx="10958512" cy="4647426"/>
          </a:xfrm>
          <a:prstGeom prst="rect">
            <a:avLst/>
          </a:prstGeom>
        </p:spPr>
        <p:txBody>
          <a:bodyPr wrap="square">
            <a:spAutoFit/>
          </a:bodyPr>
          <a:lstStyle/>
          <a:p>
            <a:r>
              <a:rPr lang="en-US" sz="3600" dirty="0">
                <a:ea typeface="Times New Roman" panose="02020603050405020304" pitchFamily="18" charset="0"/>
              </a:rPr>
              <a:t>If you develop a fever and symptoms of respiratory illness</a:t>
            </a:r>
          </a:p>
          <a:p>
            <a:endParaRPr lang="en-US" sz="3600" dirty="0">
              <a:ea typeface="Times New Roman" panose="02020603050405020304" pitchFamily="18" charset="0"/>
            </a:endParaRPr>
          </a:p>
          <a:p>
            <a:pPr marL="571500" indent="-571500">
              <a:buFont typeface="Arial" panose="020B0604020202020204" pitchFamily="34" charset="0"/>
              <a:buChar char="•"/>
            </a:pPr>
            <a:r>
              <a:rPr lang="en-US" sz="3200" dirty="0">
                <a:ea typeface="Times New Roman" panose="02020603050405020304" pitchFamily="18" charset="0"/>
              </a:rPr>
              <a:t>DO NOT GO TO WORK</a:t>
            </a:r>
          </a:p>
          <a:p>
            <a:endParaRPr lang="en-US" sz="3200" dirty="0">
              <a:ea typeface="Times New Roman" panose="02020603050405020304" pitchFamily="18" charset="0"/>
            </a:endParaRPr>
          </a:p>
          <a:p>
            <a:pPr marL="571500" indent="-571500">
              <a:buFont typeface="Arial" panose="020B0604020202020204" pitchFamily="34" charset="0"/>
              <a:buChar char="•"/>
            </a:pPr>
            <a:r>
              <a:rPr lang="en-US" sz="3200" dirty="0">
                <a:ea typeface="Times New Roman" panose="02020603050405020304" pitchFamily="18" charset="0"/>
              </a:rPr>
              <a:t>Call your supervisor and healthcare provider right away  </a:t>
            </a:r>
          </a:p>
          <a:p>
            <a:pPr marL="571500" indent="-571500">
              <a:buFont typeface="Arial" panose="020B0604020202020204" pitchFamily="34" charset="0"/>
              <a:buChar char="•"/>
            </a:pPr>
            <a:endParaRPr lang="en-US" sz="3200" dirty="0">
              <a:ea typeface="Times New Roman" panose="02020603050405020304" pitchFamily="18" charset="0"/>
            </a:endParaRPr>
          </a:p>
          <a:p>
            <a:pPr marL="571500" indent="-571500">
              <a:buFont typeface="Arial" panose="020B0604020202020204" pitchFamily="34" charset="0"/>
              <a:buChar char="•"/>
            </a:pPr>
            <a:r>
              <a:rPr lang="en-US" sz="3200" dirty="0">
                <a:ea typeface="Times New Roman" panose="02020603050405020304" pitchFamily="18" charset="0"/>
              </a:rPr>
              <a:t>Likewise, if you come into close contact with someone showing these symptoms, call your supervisor and healthcare provider right away</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35D961AD-1762-024F-89A6-8FFC39E1B55E}"/>
              </a:ext>
            </a:extLst>
          </p:cNvPr>
          <p:cNvSpPr/>
          <p:nvPr/>
        </p:nvSpPr>
        <p:spPr>
          <a:xfrm>
            <a:off x="4607643" y="6198550"/>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59594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347D6952-E970-0A4A-A77C-FFE63B2AD9A5}"/>
              </a:ext>
            </a:extLst>
          </p:cNvPr>
          <p:cNvSpPr/>
          <p:nvPr/>
        </p:nvSpPr>
        <p:spPr>
          <a:xfrm>
            <a:off x="405159" y="388853"/>
            <a:ext cx="11282015" cy="5682185"/>
          </a:xfrm>
          <a:prstGeom prst="rect">
            <a:avLst/>
          </a:prstGeom>
        </p:spPr>
        <p:txBody>
          <a:bodyPr wrap="square">
            <a:spAutoFit/>
          </a:bodyPr>
          <a:lstStyle/>
          <a:p>
            <a:pPr marL="114300" marR="0">
              <a:spcBef>
                <a:spcPts val="0"/>
              </a:spcBef>
              <a:spcAft>
                <a:spcPts val="0"/>
              </a:spcAft>
            </a:pPr>
            <a:r>
              <a:rPr lang="en-US" sz="3600" dirty="0">
                <a:ea typeface="Times New Roman" panose="02020603050405020304" pitchFamily="18" charset="0"/>
              </a:rPr>
              <a:t>General Safety Policies and Rules</a:t>
            </a:r>
            <a:endParaRPr lang="en-US" sz="3600" dirty="0">
              <a:effectLst/>
              <a:ea typeface="Times New Roman" panose="02020603050405020304" pitchFamily="18" charset="0"/>
            </a:endParaRPr>
          </a:p>
          <a:p>
            <a:r>
              <a:rPr lang="en-US" sz="3600" dirty="0">
                <a:ea typeface="Times New Roman" panose="02020603050405020304" pitchFamily="18" charset="0"/>
              </a:rPr>
              <a:t> </a:t>
            </a:r>
            <a:endParaRPr lang="en-US" sz="36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Any employee/contractor/visitor showing symptoms of COVID-19 will be asked to leave</a:t>
            </a:r>
            <a:endParaRPr lang="en-US" sz="36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Safety meetings will be by telephone and </a:t>
            </a:r>
          </a:p>
          <a:p>
            <a:pPr marR="0" lvl="0">
              <a:spcBef>
                <a:spcPts val="0"/>
              </a:spcBef>
              <a:spcAft>
                <a:spcPts val="0"/>
              </a:spcAft>
            </a:pPr>
            <a:r>
              <a:rPr lang="en-US" sz="2800" dirty="0">
                <a:ea typeface="Times New Roman" panose="02020603050405020304" pitchFamily="18" charset="0"/>
              </a:rPr>
              <a:t>    online platforms, if possible.  </a:t>
            </a: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If safety meetings are conducted in-person, </a:t>
            </a:r>
          </a:p>
          <a:p>
            <a:pPr marR="0" lvl="0">
              <a:spcBef>
                <a:spcPts val="0"/>
              </a:spcBef>
              <a:spcAft>
                <a:spcPts val="0"/>
              </a:spcAft>
            </a:pPr>
            <a:r>
              <a:rPr lang="en-US" sz="2800" dirty="0">
                <a:ea typeface="Times New Roman" panose="02020603050405020304" pitchFamily="18" charset="0"/>
              </a:rPr>
              <a:t>    attendance will be collected verbally, and the</a:t>
            </a:r>
          </a:p>
          <a:p>
            <a:pPr marR="0" lvl="0">
              <a:spcBef>
                <a:spcPts val="0"/>
              </a:spcBef>
              <a:spcAft>
                <a:spcPts val="0"/>
              </a:spcAft>
            </a:pPr>
            <a:r>
              <a:rPr lang="en-US" sz="2800" dirty="0">
                <a:ea typeface="Times New Roman" panose="02020603050405020304" pitchFamily="18" charset="0"/>
              </a:rPr>
              <a:t>    supervisor/manager will sign-in each attendee. </a:t>
            </a:r>
          </a:p>
          <a:p>
            <a:pPr marL="342900" marR="0" lvl="0" indent="-342900">
              <a:spcBef>
                <a:spcPts val="0"/>
              </a:spcBef>
              <a:spcAft>
                <a:spcPts val="0"/>
              </a:spcAft>
              <a:buFont typeface="Symbol" pitchFamily="2" charset="2"/>
              <a:buChar char=""/>
            </a:pPr>
            <a:r>
              <a:rPr lang="en-US" sz="2800" dirty="0">
                <a:ea typeface="Times New Roman" panose="02020603050405020304" pitchFamily="18" charset="0"/>
              </a:rPr>
              <a:t>During any in-person safety meetings, avoid </a:t>
            </a:r>
          </a:p>
          <a:p>
            <a:pPr marR="0" lvl="0">
              <a:spcBef>
                <a:spcPts val="0"/>
              </a:spcBef>
              <a:spcAft>
                <a:spcPts val="0"/>
              </a:spcAft>
            </a:pPr>
            <a:r>
              <a:rPr lang="en-US" sz="2800" dirty="0">
                <a:ea typeface="Times New Roman" panose="02020603050405020304" pitchFamily="18" charset="0"/>
              </a:rPr>
              <a:t>    gathering in groups of more than 10 people and participants must remain      at least six (6) feet apart</a:t>
            </a:r>
            <a:endParaRPr lang="en-US" sz="2800" dirty="0">
              <a:effectLst/>
              <a:ea typeface="Times New Roman" panose="02020603050405020304" pitchFamily="18" charset="0"/>
            </a:endParaRPr>
          </a:p>
        </p:txBody>
      </p:sp>
      <p:pic>
        <p:nvPicPr>
          <p:cNvPr id="4098" name="Picture 2" descr="6,392 Social Distancing High Res Illustrations - Getty Images">
            <a:extLst>
              <a:ext uri="{FF2B5EF4-FFF2-40B4-BE49-F238E27FC236}">
                <a16:creationId xmlns:a16="http://schemas.microsoft.com/office/drawing/2014/main" id="{C114FE98-1088-E346-9124-E9B01D388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6810" y="1970715"/>
            <a:ext cx="4421840" cy="28467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2E17EDE-6701-7B4A-A5F2-724CA42C7BE7}"/>
              </a:ext>
            </a:extLst>
          </p:cNvPr>
          <p:cNvSpPr/>
          <p:nvPr/>
        </p:nvSpPr>
        <p:spPr>
          <a:xfrm>
            <a:off x="4557810" y="6284481"/>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73711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8205133F-FD02-864A-89FE-C28CF47C3FD9}"/>
              </a:ext>
            </a:extLst>
          </p:cNvPr>
          <p:cNvSpPr/>
          <p:nvPr/>
        </p:nvSpPr>
        <p:spPr>
          <a:xfrm>
            <a:off x="901563" y="674400"/>
            <a:ext cx="10388872" cy="5509200"/>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must avoid physical contact with others and shall direct others (co-workers/contractors/visitors) to increase personal space to at least six (6) feet, where possible. </a:t>
            </a: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Practice social distancing in enclosed or limited spaced areas such as jobsite trailers, offices, restrooms, etc.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All in-person meetings will be limited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will be encouraged to stagger breaks and lunches</a:t>
            </a: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Reduce the size of any group at any one time to less than 10</a:t>
            </a:r>
            <a:r>
              <a:rPr lang="en-US" sz="3200" dirty="0">
                <a:solidFill>
                  <a:srgbClr val="FF0000"/>
                </a:solidFill>
                <a:ea typeface="Times New Roman" panose="02020603050405020304" pitchFamily="18" charset="0"/>
              </a:rPr>
              <a:t> </a:t>
            </a:r>
            <a:r>
              <a:rPr lang="en-US" sz="3200" dirty="0">
                <a:ea typeface="Times New Roman" panose="02020603050405020304" pitchFamily="18" charset="0"/>
              </a:rPr>
              <a:t>people.</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E2CA61AF-6597-B64E-BDFD-3F4626932398}"/>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70836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5405650-6A23-C047-BF32-BD24291B5E4E}"/>
              </a:ext>
            </a:extLst>
          </p:cNvPr>
          <p:cNvSpPr/>
          <p:nvPr/>
        </p:nvSpPr>
        <p:spPr>
          <a:xfrm>
            <a:off x="491698" y="589601"/>
            <a:ext cx="11208602" cy="5262979"/>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The Company will provide alcohol-based hand sanitizers and/or wipes if running water is not available</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 limit the use of shared tools and equipment</a:t>
            </a:r>
          </a:p>
          <a:p>
            <a:pPr marL="800100" lvl="1" indent="-342900">
              <a:buFont typeface="Symbol" pitchFamily="2" charset="2"/>
              <a:buChar char=""/>
            </a:pPr>
            <a:r>
              <a:rPr lang="en-US" sz="2800" dirty="0">
                <a:ea typeface="Times New Roman" panose="02020603050405020304" pitchFamily="18" charset="0"/>
              </a:rPr>
              <a:t>To the extent tools must be shared, the Company will provide alcohol-based wipes to clean tools before and after use</a:t>
            </a:r>
          </a:p>
          <a:p>
            <a:pPr marL="800100" lvl="1" indent="-342900">
              <a:buFont typeface="Symbol" pitchFamily="2" charset="2"/>
              <a:buChar char=""/>
            </a:pPr>
            <a:r>
              <a:rPr lang="en-US" sz="2800" dirty="0">
                <a:ea typeface="Times New Roman" panose="02020603050405020304" pitchFamily="18" charset="0"/>
              </a:rPr>
              <a:t>When cleaning tools and equipment, consult manufacturing recommendations for proper cleaning techniques and restrictions</a:t>
            </a:r>
            <a:endParaRPr lang="en-US" sz="28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are encouraged to limit the need for N95 respirator use, by using engineering and work practice controls.  Such controls include the use of water delivery and dust collection systems, as well as limiting exposure time.</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3F17D765-E95B-4C4A-9835-5D58AED31788}"/>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287789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C1C1D-03E7-4EFF-8AB6-ED281040B9E6}"/>
              </a:ext>
            </a:extLst>
          </p:cNvPr>
          <p:cNvSpPr/>
          <p:nvPr/>
        </p:nvSpPr>
        <p:spPr>
          <a:xfrm>
            <a:off x="695324" y="819984"/>
            <a:ext cx="10801350" cy="1529650"/>
          </a:xfrm>
          <a:prstGeom prst="rect">
            <a:avLst/>
          </a:prstGeom>
        </p:spPr>
        <p:txBody>
          <a:bodyPr wrap="square">
            <a:spAutoFit/>
          </a:bodyPr>
          <a:lstStyle/>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3600" i="1" dirty="0">
              <a:solidFill>
                <a:srgbClr val="333333"/>
              </a:solidFill>
              <a:effectLst/>
              <a:latin typeface="inherit"/>
              <a:ea typeface="Calibri" panose="020F0502020204030204" pitchFamily="34" charset="0"/>
              <a:cs typeface="Arial" panose="020B0604020202020204" pitchFamily="34" charset="0"/>
            </a:endParaRPr>
          </a:p>
          <a:p>
            <a:pPr fontAlgn="base">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D8509BE-2315-CA4D-ACE3-E98E735CA73C}"/>
              </a:ext>
            </a:extLst>
          </p:cNvPr>
          <p:cNvSpPr/>
          <p:nvPr/>
        </p:nvSpPr>
        <p:spPr>
          <a:xfrm>
            <a:off x="494370" y="715449"/>
            <a:ext cx="11002304" cy="4524315"/>
          </a:xfrm>
          <a:prstGeom prst="rect">
            <a:avLst/>
          </a:prstGeom>
        </p:spPr>
        <p:txBody>
          <a:bodyPr wrap="square">
            <a:spAutoFit/>
          </a:bodyPr>
          <a:lstStyle/>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The Company will split crews/staff into groups where possible to continue working effectively and limit employee exposure. </a:t>
            </a:r>
            <a:endParaRPr lang="en-US" sz="3200" dirty="0">
              <a:effectLst/>
              <a:ea typeface="Times New Roman" panose="02020603050405020304" pitchFamily="18" charset="0"/>
            </a:endParaRPr>
          </a:p>
          <a:p>
            <a:pPr marL="685800" marR="0">
              <a:spcBef>
                <a:spcPts val="0"/>
              </a:spcBef>
              <a:spcAft>
                <a:spcPts val="0"/>
              </a:spcAft>
            </a:pPr>
            <a:r>
              <a:rPr lang="en-US" sz="3200" dirty="0">
                <a:ea typeface="Times New Roman" panose="02020603050405020304" pitchFamily="18" charset="0"/>
              </a:rPr>
              <a:t>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Employees are encouraged to minimize ride-sharing.  </a:t>
            </a:r>
          </a:p>
          <a:p>
            <a:pPr marL="800100" lvl="1" indent="-342900">
              <a:buFont typeface="Symbol" pitchFamily="2" charset="2"/>
              <a:buChar char=""/>
            </a:pPr>
            <a:r>
              <a:rPr lang="en-US" sz="2800" dirty="0">
                <a:ea typeface="Times New Roman" panose="02020603050405020304" pitchFamily="18" charset="0"/>
              </a:rPr>
              <a:t>During work hours, while in company vehicles, employees must ensure adequate ventilation and wear face coverings</a:t>
            </a:r>
            <a:endParaRPr lang="en-US" sz="2800" dirty="0">
              <a:effectLst/>
              <a:ea typeface="Times New Roman" panose="02020603050405020304" pitchFamily="18" charset="0"/>
            </a:endParaRPr>
          </a:p>
          <a:p>
            <a:pPr marL="685800" marR="0">
              <a:spcBef>
                <a:spcPts val="0"/>
              </a:spcBef>
              <a:spcAft>
                <a:spcPts val="0"/>
              </a:spcAft>
            </a:pPr>
            <a:r>
              <a:rPr lang="en-US" sz="3200" dirty="0">
                <a:ea typeface="Times New Roman" panose="02020603050405020304" pitchFamily="18" charset="0"/>
              </a:rPr>
              <a:t> </a:t>
            </a:r>
            <a:endParaRPr lang="en-US" sz="3200" dirty="0">
              <a:effectLst/>
              <a:ea typeface="Times New Roman" panose="02020603050405020304" pitchFamily="18" charset="0"/>
            </a:endParaRPr>
          </a:p>
          <a:p>
            <a:pPr marL="342900" marR="0" lvl="0" indent="-342900">
              <a:spcBef>
                <a:spcPts val="0"/>
              </a:spcBef>
              <a:spcAft>
                <a:spcPts val="0"/>
              </a:spcAft>
              <a:buFont typeface="Symbol" pitchFamily="2" charset="2"/>
              <a:buChar char=""/>
            </a:pPr>
            <a:r>
              <a:rPr lang="en-US" sz="3200" dirty="0">
                <a:ea typeface="Times New Roman" panose="02020603050405020304" pitchFamily="18" charset="0"/>
              </a:rPr>
              <a:t>In lieu of using a common source of drinking water, such as a cooler, employees should use individual water bottles. </a:t>
            </a:r>
            <a:endParaRPr lang="en-US" sz="3200" dirty="0">
              <a:effectLst/>
              <a:ea typeface="Times New Roman" panose="02020603050405020304" pitchFamily="18" charset="0"/>
            </a:endParaRPr>
          </a:p>
        </p:txBody>
      </p:sp>
      <p:sp>
        <p:nvSpPr>
          <p:cNvPr id="5" name="Rectangle 4">
            <a:extLst>
              <a:ext uri="{FF2B5EF4-FFF2-40B4-BE49-F238E27FC236}">
                <a16:creationId xmlns:a16="http://schemas.microsoft.com/office/drawing/2014/main" id="{563274BC-F039-9045-9499-62FB6256A2D8}"/>
              </a:ext>
            </a:extLst>
          </p:cNvPr>
          <p:cNvSpPr/>
          <p:nvPr/>
        </p:nvSpPr>
        <p:spPr>
          <a:xfrm>
            <a:off x="4607643" y="6144518"/>
            <a:ext cx="2976712" cy="369332"/>
          </a:xfrm>
          <a:prstGeom prst="rect">
            <a:avLst/>
          </a:prstGeom>
        </p:spPr>
        <p:txBody>
          <a:bodyPr wrap="none">
            <a:spAutoFit/>
          </a:bodyPr>
          <a:lstStyle/>
          <a:p>
            <a:r>
              <a:rPr lang="en-US" dirty="0"/>
              <a:t>INSERT  Company LOGO HERE</a:t>
            </a:r>
          </a:p>
        </p:txBody>
      </p:sp>
    </p:spTree>
    <p:extLst>
      <p:ext uri="{BB962C8B-B14F-4D97-AF65-F5344CB8AC3E}">
        <p14:creationId xmlns:p14="http://schemas.microsoft.com/office/powerpoint/2010/main" val="1650755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2197</Words>
  <Application>Microsoft Office PowerPoint</Application>
  <PresentationFormat>Widescreen</PresentationFormat>
  <Paragraphs>221</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Courier New</vt:lpstr>
      <vt:lpstr>inherit</vt:lpstr>
      <vt:lpstr>Symbol</vt:lpstr>
      <vt:lpstr>Times New Roman</vt:lpstr>
      <vt:lpstr>Office Theme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Pam Guttman</dc:creator>
  <cp:lastModifiedBy>Emilie Kirkhus</cp:lastModifiedBy>
  <cp:revision>20</cp:revision>
  <dcterms:created xsi:type="dcterms:W3CDTF">2020-09-22T14:51:41Z</dcterms:created>
  <dcterms:modified xsi:type="dcterms:W3CDTF">2020-10-07T17:48:55Z</dcterms:modified>
</cp:coreProperties>
</file>